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lice" charset="1" panose="00000500000000000000"/>
      <p:regular r:id="rId22"/>
    </p:embeddedFont>
    <p:embeddedFont>
      <p:font typeface="Poppins" charset="1" panose="00000500000000000000"/>
      <p:regular r:id="rId23"/>
    </p:embeddedFont>
    <p:embeddedFont>
      <p:font typeface="Bodoni FLF Bold" charset="1" panose="02000803080000020003"/>
      <p:regular r:id="rId24"/>
    </p:embeddedFont>
    <p:embeddedFont>
      <p:font typeface="Georgia Pro" charset="1" panose="02040502050405020303"/>
      <p:regular r:id="rId25"/>
    </p:embeddedFont>
    <p:embeddedFont>
      <p:font typeface="Georgia Pro Bold" charset="1" panose="02040802050405020203"/>
      <p:regular r:id="rId26"/>
    </p:embeddedFont>
    <p:embeddedFont>
      <p:font typeface="Playfair Display 1 Bold Italics" charset="1" panose="00000000000000000000"/>
      <p:regular r:id="rId27"/>
    </p:embeddedFont>
    <p:embeddedFont>
      <p:font typeface="Poppins Bold" charset="1" panose="00000800000000000000"/>
      <p:regular r:id="rId28"/>
    </p:embeddedFont>
    <p:embeddedFont>
      <p:font typeface="Playfair Display 1" charset="1" panose="00000000000000000000"/>
      <p:regular r:id="rId29"/>
    </p:embeddedFont>
    <p:embeddedFont>
      <p:font typeface="Playfair Display 1 Bold" charset="1" panose="00000000000000000000"/>
      <p:regular r:id="rId30"/>
    </p:embeddedFont>
    <p:embeddedFont>
      <p:font typeface="DM Sans" charset="1" panose="00000000000000000000"/>
      <p:regular r:id="rId31"/>
    </p:embeddedFont>
    <p:embeddedFont>
      <p:font typeface="Playfair Display 2 Bold" charset="1" panose="00000800000000000000"/>
      <p:regular r:id="rId32"/>
    </p:embeddedFont>
    <p:embeddedFont>
      <p:font typeface="Playfair Display 2" charset="1" panose="00000500000000000000"/>
      <p:regular r:id="rId33"/>
    </p:embeddedFont>
    <p:embeddedFont>
      <p:font typeface="Times New Roman Bold" charset="1" panose="02030802070405020303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01622" y="-767350"/>
            <a:ext cx="22013892" cy="12354774"/>
          </a:xfrm>
          <a:custGeom>
            <a:avLst/>
            <a:gdLst/>
            <a:ahLst/>
            <a:cxnLst/>
            <a:rect r="r" b="b" t="t" l="l"/>
            <a:pathLst>
              <a:path h="12354774" w="22013892">
                <a:moveTo>
                  <a:pt x="0" y="0"/>
                </a:moveTo>
                <a:lnTo>
                  <a:pt x="22013891" y="0"/>
                </a:lnTo>
                <a:lnTo>
                  <a:pt x="22013891" y="12354775"/>
                </a:lnTo>
                <a:lnTo>
                  <a:pt x="0" y="1235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67" r="0" b="-946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93400" y="-712357"/>
            <a:ext cx="22453902" cy="11711713"/>
            <a:chOff x="0" y="0"/>
            <a:chExt cx="5913785" cy="30845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3785" cy="3084567"/>
            </a:xfrm>
            <a:custGeom>
              <a:avLst/>
              <a:gdLst/>
              <a:ahLst/>
              <a:cxnLst/>
              <a:rect r="r" b="b" t="t" l="l"/>
              <a:pathLst>
                <a:path h="3084567" w="5913785">
                  <a:moveTo>
                    <a:pt x="0" y="0"/>
                  </a:moveTo>
                  <a:lnTo>
                    <a:pt x="5913785" y="0"/>
                  </a:lnTo>
                  <a:lnTo>
                    <a:pt x="5913785" y="3084567"/>
                  </a:lnTo>
                  <a:lnTo>
                    <a:pt x="0" y="3084567"/>
                  </a:lnTo>
                  <a:close/>
                </a:path>
              </a:pathLst>
            </a:custGeom>
            <a:solidFill>
              <a:srgbClr val="AAD7D4">
                <a:alpha val="2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913785" cy="3122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571132" y="6449964"/>
            <a:ext cx="6983181" cy="669188"/>
            <a:chOff x="0" y="0"/>
            <a:chExt cx="1839192" cy="1762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39192" cy="176247"/>
            </a:xfrm>
            <a:custGeom>
              <a:avLst/>
              <a:gdLst/>
              <a:ahLst/>
              <a:cxnLst/>
              <a:rect r="r" b="b" t="t" l="l"/>
              <a:pathLst>
                <a:path h="176247" w="1839192">
                  <a:moveTo>
                    <a:pt x="0" y="0"/>
                  </a:moveTo>
                  <a:lnTo>
                    <a:pt x="1839192" y="0"/>
                  </a:lnTo>
                  <a:lnTo>
                    <a:pt x="1839192" y="176247"/>
                  </a:lnTo>
                  <a:lnTo>
                    <a:pt x="0" y="176247"/>
                  </a:lnTo>
                  <a:close/>
                </a:path>
              </a:pathLst>
            </a:custGeom>
            <a:solidFill>
              <a:srgbClr val="AAD7D4"/>
            </a:solidFill>
            <a:ln w="28575" cap="sq">
              <a:solidFill>
                <a:srgbClr val="1C212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39192" cy="214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24005" y="1674649"/>
            <a:ext cx="15677437" cy="4299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8"/>
              </a:lnSpc>
            </a:pPr>
            <a:r>
              <a:rPr lang="en-US" sz="12998" spc="-701">
                <a:solidFill>
                  <a:srgbClr val="1C2120"/>
                </a:solidFill>
                <a:latin typeface="Alice"/>
                <a:ea typeface="Alice"/>
                <a:cs typeface="Alice"/>
                <a:sym typeface="Alice"/>
              </a:rPr>
              <a:t>AI-POWERED PHISHING EMAIL DETECTOR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35017" y="6562438"/>
            <a:ext cx="6617965" cy="482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5"/>
              </a:lnSpc>
            </a:pPr>
            <a:r>
              <a:rPr lang="en-US" sz="3445" spc="-6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PRESENTED BY PRIYALI POOJARI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80013" y="311733"/>
            <a:ext cx="14495301" cy="9663534"/>
          </a:xfrm>
          <a:custGeom>
            <a:avLst/>
            <a:gdLst/>
            <a:ahLst/>
            <a:cxnLst/>
            <a:rect r="r" b="b" t="t" l="l"/>
            <a:pathLst>
              <a:path h="9663534" w="14495301">
                <a:moveTo>
                  <a:pt x="0" y="0"/>
                </a:moveTo>
                <a:lnTo>
                  <a:pt x="14495300" y="0"/>
                </a:lnTo>
                <a:lnTo>
                  <a:pt x="14495300" y="9663534"/>
                </a:lnTo>
                <a:lnTo>
                  <a:pt x="0" y="9663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5143500"/>
            <a:ext cx="16230600" cy="19050"/>
          </a:xfrm>
          <a:prstGeom prst="line">
            <a:avLst/>
          </a:prstGeom>
          <a:ln cap="flat" w="19050">
            <a:solidFill>
              <a:srgbClr val="E4F6F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10378" y="3079413"/>
            <a:ext cx="6363272" cy="4128173"/>
          </a:xfrm>
          <a:custGeom>
            <a:avLst/>
            <a:gdLst/>
            <a:ahLst/>
            <a:cxnLst/>
            <a:rect r="r" b="b" t="t" l="l"/>
            <a:pathLst>
              <a:path h="4128173" w="6363272">
                <a:moveTo>
                  <a:pt x="0" y="0"/>
                </a:moveTo>
                <a:lnTo>
                  <a:pt x="6363272" y="0"/>
                </a:lnTo>
                <a:lnTo>
                  <a:pt x="6363272" y="4128174"/>
                </a:lnTo>
                <a:lnTo>
                  <a:pt x="0" y="4128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91051" y="3505389"/>
            <a:ext cx="5280314" cy="2969685"/>
          </a:xfrm>
          <a:custGeom>
            <a:avLst/>
            <a:gdLst/>
            <a:ahLst/>
            <a:cxnLst/>
            <a:rect r="r" b="b" t="t" l="l"/>
            <a:pathLst>
              <a:path h="2969685" w="5280314">
                <a:moveTo>
                  <a:pt x="0" y="0"/>
                </a:moveTo>
                <a:lnTo>
                  <a:pt x="5280314" y="0"/>
                </a:lnTo>
                <a:lnTo>
                  <a:pt x="5280314" y="2969685"/>
                </a:lnTo>
                <a:lnTo>
                  <a:pt x="0" y="2969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32" r="0" b="-923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9269393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</a:pPr>
            <a:r>
              <a:rPr lang="en-US" b="true" sz="8499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</a:t>
            </a:r>
            <a:r>
              <a:rPr lang="en-US" b="true" sz="8499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on Functionality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6331" y="4914031"/>
            <a:ext cx="9269393" cy="409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</a:pPr>
            <a:r>
              <a:rPr lang="en-US" b="true" sz="2400">
                <a:solidFill>
                  <a:srgbClr val="000000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 C</a:t>
            </a:r>
            <a:r>
              <a:rPr lang="en-US" b="true" sz="2400">
                <a:solidFill>
                  <a:srgbClr val="000000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ommand-line interface tool (`phishing_detector.py`): </a:t>
            </a:r>
          </a:p>
          <a:p>
            <a:pPr algn="l" marL="0" indent="0" lvl="0">
              <a:lnSpc>
                <a:spcPts val="3600"/>
              </a:lnSpc>
            </a:pPr>
            <a:r>
              <a:rPr lang="en-US" b="true" sz="2400">
                <a:solidFill>
                  <a:srgbClr val="000000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     1. Allows users to input email content via typing multiline text or loading from a `.txt` file. </a:t>
            </a:r>
          </a:p>
          <a:p>
            <a:pPr algn="l" marL="0" indent="0" lvl="0">
              <a:lnSpc>
                <a:spcPts val="3600"/>
              </a:lnSpc>
            </a:pPr>
            <a:r>
              <a:rPr lang="en-US" b="true" sz="2400">
                <a:solidFill>
                  <a:srgbClr val="000000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     2. Loads trained model and vectorizer. </a:t>
            </a:r>
          </a:p>
          <a:p>
            <a:pPr algn="l" marL="0" indent="0" lvl="0">
              <a:lnSpc>
                <a:spcPts val="3600"/>
              </a:lnSpc>
            </a:pPr>
            <a:r>
              <a:rPr lang="en-US" b="true" sz="2400">
                <a:solidFill>
                  <a:srgbClr val="000000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      3.Transforms input email text and predicts phishing or legitimate. </a:t>
            </a:r>
          </a:p>
          <a:p>
            <a:pPr algn="l" marL="0" indent="0" lvl="0">
              <a:lnSpc>
                <a:spcPts val="3600"/>
              </a:lnSpc>
            </a:pPr>
          </a:p>
          <a:p>
            <a:pPr algn="l" marL="0" indent="0" lvl="0">
              <a:lnSpc>
                <a:spcPts val="3600"/>
              </a:lnSpc>
            </a:pPr>
            <a:r>
              <a:rPr lang="en-US" b="true" sz="2400">
                <a:solidFill>
                  <a:srgbClr val="000000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Output displays: </a:t>
            </a:r>
          </a:p>
          <a:p>
            <a:pPr algn="l" marL="0" indent="0" lvl="0">
              <a:lnSpc>
                <a:spcPts val="3600"/>
              </a:lnSpc>
            </a:pPr>
            <a:r>
              <a:rPr lang="en-US" b="true" sz="2400">
                <a:solidFill>
                  <a:srgbClr val="000000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 Emoji indicator ("🔴" = Phishing, "🟢" = Legitimate).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8700" y="9244012"/>
            <a:ext cx="9269393" cy="0"/>
          </a:xfrm>
          <a:prstGeom prst="line">
            <a:avLst/>
          </a:prstGeom>
          <a:ln cap="rnd" w="28575">
            <a:solidFill>
              <a:srgbClr val="AAD7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00" y="4725419"/>
            <a:ext cx="9269393" cy="0"/>
          </a:xfrm>
          <a:prstGeom prst="line">
            <a:avLst/>
          </a:prstGeom>
          <a:ln cap="rnd" w="28575">
            <a:solidFill>
              <a:srgbClr val="AAD7D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70324" y="1077976"/>
            <a:ext cx="9040494" cy="8131049"/>
            <a:chOff x="0" y="0"/>
            <a:chExt cx="12053992" cy="1084139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18036"/>
              <a:ext cx="10607073" cy="9123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06017" indent="-253009" lvl="1">
                <a:lnSpc>
                  <a:spcPts val="3046"/>
                </a:lnSpc>
                <a:buFont typeface="Arial"/>
                <a:buChar char="•"/>
              </a:pPr>
              <a:r>
                <a:rPr lang="en-US" sz="2343" spc="14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Desktop application interface for easy usage.</a:t>
              </a:r>
            </a:p>
            <a:p>
              <a:pPr algn="l" marL="506017" indent="-253009" lvl="1">
                <a:lnSpc>
                  <a:spcPts val="3046"/>
                </a:lnSpc>
                <a:buFont typeface="Arial"/>
                <a:buChar char="•"/>
              </a:pPr>
              <a:r>
                <a:rPr lang="en-US" sz="2343" spc="14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Features:</a:t>
              </a:r>
            </a:p>
            <a:p>
              <a:pPr algn="l" marL="0" indent="0" lvl="0">
                <a:lnSpc>
                  <a:spcPts val="3046"/>
                </a:lnSpc>
              </a:pPr>
            </a:p>
            <a:p>
              <a:pPr algn="l" marL="0" indent="0" lvl="0">
                <a:lnSpc>
                  <a:spcPts val="3046"/>
                </a:lnSpc>
              </a:pPr>
              <a:r>
                <a:rPr lang="en-US" sz="2343" spc="14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1  . Text input area with scroll. </a:t>
              </a:r>
            </a:p>
            <a:p>
              <a:pPr algn="l" marL="0" indent="0" lvl="0">
                <a:lnSpc>
                  <a:spcPts val="3046"/>
                </a:lnSpc>
              </a:pPr>
              <a:r>
                <a:rPr lang="en-US" sz="2343" spc="14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      2. Buttons for Predict, Load from file, Clear, and Save Result. </a:t>
              </a:r>
            </a:p>
            <a:p>
              <a:pPr algn="l" marL="0" indent="0" lvl="0">
                <a:lnSpc>
                  <a:spcPts val="3046"/>
                </a:lnSpc>
              </a:pPr>
              <a:r>
                <a:rPr lang="en-US" sz="2343" spc="14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      3. Real-time prediction with display of confidence score. </a:t>
              </a:r>
            </a:p>
            <a:p>
              <a:pPr algn="l" marL="0" indent="0" lvl="0">
                <a:lnSpc>
                  <a:spcPts val="3046"/>
                </a:lnSpc>
              </a:pPr>
              <a:r>
                <a:rPr lang="en-US" sz="2343" spc="14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      4. Tooltips explaining button functionality. </a:t>
              </a:r>
            </a:p>
            <a:p>
              <a:pPr algn="l" marL="0" indent="0" lvl="0">
                <a:lnSpc>
                  <a:spcPts val="3046"/>
                </a:lnSpc>
              </a:pPr>
              <a:r>
                <a:rPr lang="en-US" sz="2343" spc="14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      5. Keyboard shortcuts for accessibility (e.g. Ctrl+P for Predict).</a:t>
              </a:r>
            </a:p>
            <a:p>
              <a:pPr algn="l" marL="0" indent="0" lvl="0">
                <a:lnSpc>
                  <a:spcPts val="3046"/>
                </a:lnSpc>
              </a:pPr>
            </a:p>
            <a:p>
              <a:pPr algn="l" marL="506017" indent="-253009" lvl="1">
                <a:lnSpc>
                  <a:spcPts val="3046"/>
                </a:lnSpc>
                <a:buFont typeface="Arial"/>
                <a:buChar char="•"/>
              </a:pPr>
              <a:r>
                <a:rPr lang="en-US" sz="2343" spc="14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Visual Style:</a:t>
              </a:r>
            </a:p>
            <a:p>
              <a:pPr algn="l" marL="0" indent="0" lvl="0">
                <a:lnSpc>
                  <a:spcPts val="3046"/>
                </a:lnSpc>
              </a:pPr>
            </a:p>
            <a:p>
              <a:pPr algn="l" marL="0" indent="0" lvl="0">
                <a:lnSpc>
                  <a:spcPts val="3046"/>
                </a:lnSpc>
              </a:pPr>
              <a:r>
                <a:rPr lang="en-US" sz="2343" spc="14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1. Lilac background with Georgia font and dark text input area. </a:t>
              </a:r>
            </a:p>
            <a:p>
              <a:pPr algn="l" marL="0" indent="0" lvl="0">
                <a:lnSpc>
                  <a:spcPts val="3046"/>
                </a:lnSpc>
              </a:pPr>
              <a:r>
                <a:rPr lang="en-US" sz="2343" spc="14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       2.  Clean, modern look with clear labels and user guidance.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12053992" cy="837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99"/>
                </a:lnSpc>
              </a:pPr>
              <a:r>
                <a:rPr lang="en-US" b="true" sz="3999">
                  <a:solidFill>
                    <a:srgbClr val="1C2120"/>
                  </a:solidFill>
                  <a:latin typeface="Playfair Display 2 Bold"/>
                  <a:ea typeface="Playfair Display 2 Bold"/>
                  <a:cs typeface="Playfair Display 2 Bold"/>
                  <a:sym typeface="Playfair Display 2 Bold"/>
                </a:rPr>
                <a:t>User-Friendly GUI (Tkinter)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7077" y="1608026"/>
            <a:ext cx="5039658" cy="7070949"/>
          </a:xfrm>
          <a:custGeom>
            <a:avLst/>
            <a:gdLst/>
            <a:ahLst/>
            <a:cxnLst/>
            <a:rect r="r" b="b" t="t" l="l"/>
            <a:pathLst>
              <a:path h="7070949" w="5039658">
                <a:moveTo>
                  <a:pt x="0" y="0"/>
                </a:moveTo>
                <a:lnTo>
                  <a:pt x="5039658" y="0"/>
                </a:lnTo>
                <a:lnTo>
                  <a:pt x="5039658" y="7070948"/>
                </a:lnTo>
                <a:lnTo>
                  <a:pt x="0" y="7070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27763" y="9681097"/>
            <a:ext cx="3007705" cy="309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6"/>
              </a:lnSpc>
            </a:pPr>
            <a:r>
              <a:rPr lang="en-US" sz="2163" spc="12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Exploring creativity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71393" y="1577395"/>
            <a:ext cx="12345213" cy="128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50"/>
              </a:lnSpc>
            </a:pPr>
            <a:r>
              <a:rPr lang="en-US" b="true" sz="8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Real-World Use Cases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71671" y="5876412"/>
            <a:ext cx="2894066" cy="29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76"/>
              </a:lnSpc>
              <a:spcBef>
                <a:spcPct val="0"/>
              </a:spcBef>
            </a:pPr>
            <a:r>
              <a:rPr lang="en-US" sz="1768" spc="106">
                <a:solidFill>
                  <a:srgbClr val="00000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E</a:t>
            </a:r>
            <a:r>
              <a:rPr lang="en-US" sz="1768" spc="106">
                <a:solidFill>
                  <a:srgbClr val="00000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mail client integration: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1671" y="6434569"/>
            <a:ext cx="2894066" cy="71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96"/>
              </a:lnSpc>
            </a:pPr>
            <a:r>
              <a:rPr lang="en-US" sz="1724" spc="103">
                <a:solidFill>
                  <a:srgbClr val="00000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Embed phishing detection into popular email clients (Outlook, Gmail add-ons).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4360" y="4671286"/>
            <a:ext cx="2894066" cy="953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54"/>
              </a:lnSpc>
            </a:pPr>
            <a:r>
              <a:rPr lang="en-US" b="true" sz="632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43422" y="5798137"/>
            <a:ext cx="2746646" cy="29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89"/>
              </a:lnSpc>
              <a:spcBef>
                <a:spcPct val="0"/>
              </a:spcBef>
            </a:pPr>
            <a:r>
              <a:rPr lang="en-US" sz="1778" spc="106">
                <a:solidFill>
                  <a:srgbClr val="00000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Corporate security: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73602" y="6364299"/>
            <a:ext cx="2746646" cy="84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94"/>
              </a:lnSpc>
            </a:pPr>
            <a:r>
              <a:rPr lang="en-US" sz="1540" spc="92">
                <a:solidFill>
                  <a:srgbClr val="00000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Use to automatically scan and quarantine suspicious emails in enterprise systems.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73602" y="4578472"/>
            <a:ext cx="274664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17897" y="5798137"/>
            <a:ext cx="2746646" cy="28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9"/>
              </a:lnSpc>
              <a:spcBef>
                <a:spcPct val="0"/>
              </a:spcBef>
            </a:pPr>
            <a:r>
              <a:rPr lang="en-US" sz="1678" spc="100">
                <a:solidFill>
                  <a:srgbClr val="00000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User education: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15063" y="6334568"/>
            <a:ext cx="2746646" cy="87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4"/>
              </a:lnSpc>
            </a:pPr>
            <a:r>
              <a:rPr lang="en-US" sz="1631" spc="97">
                <a:solidFill>
                  <a:srgbClr val="00000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Help employees learn to recognize phishing emails by showing live predictions.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67752" y="4578472"/>
            <a:ext cx="274664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98166" y="5814647"/>
            <a:ext cx="2746646" cy="28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9"/>
              </a:lnSpc>
              <a:spcBef>
                <a:spcPct val="0"/>
              </a:spcBef>
            </a:pPr>
            <a:r>
              <a:rPr lang="en-US" sz="1678" spc="100">
                <a:solidFill>
                  <a:srgbClr val="00000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Incident response: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57084" y="6463727"/>
            <a:ext cx="2746646" cy="68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46"/>
              </a:lnSpc>
            </a:pPr>
            <a:r>
              <a:rPr lang="en-US" sz="1678" spc="100">
                <a:solidFill>
                  <a:srgbClr val="00000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Quickly identify phishing attempts in large volumes of email traffic.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61902" y="4578472"/>
            <a:ext cx="274664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</p:spTree>
  </p:cSld>
  <p:clrMapOvr>
    <a:masterClrMapping/>
  </p:clrMapOvr>
  <p:transition spd="fast">
    <p:wipe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Handshake Icon"/>
          <p:cNvSpPr/>
          <p:nvPr/>
        </p:nvSpPr>
        <p:spPr>
          <a:xfrm flipH="false" flipV="false" rot="0">
            <a:off x="10484066" y="7333452"/>
            <a:ext cx="1400875" cy="924578"/>
          </a:xfrm>
          <a:custGeom>
            <a:avLst/>
            <a:gdLst/>
            <a:ahLst/>
            <a:cxnLst/>
            <a:rect r="r" b="b" t="t" l="l"/>
            <a:pathLst>
              <a:path h="924578" w="1400875">
                <a:moveTo>
                  <a:pt x="0" y="0"/>
                </a:moveTo>
                <a:lnTo>
                  <a:pt x="1400875" y="0"/>
                </a:lnTo>
                <a:lnTo>
                  <a:pt x="1400875" y="924577"/>
                </a:lnTo>
                <a:lnTo>
                  <a:pt x="0" y="924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3144" y="1729259"/>
            <a:ext cx="12753867" cy="2242666"/>
            <a:chOff x="0" y="0"/>
            <a:chExt cx="17005156" cy="29902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71450"/>
              <a:ext cx="17005156" cy="1962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597"/>
                </a:lnSpc>
              </a:pPr>
              <a:r>
                <a:rPr lang="en-US" b="true" sz="8831">
                  <a:solidFill>
                    <a:srgbClr val="1C212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Future Enhancements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42521"/>
              <a:ext cx="17005156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511871" y="5928228"/>
            <a:ext cx="4880089" cy="1350075"/>
            <a:chOff x="0" y="0"/>
            <a:chExt cx="6506785" cy="180009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134891" cy="102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01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636110" y="237067"/>
              <a:ext cx="4870675" cy="1563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65"/>
                </a:lnSpc>
              </a:pPr>
              <a:r>
                <a:rPr lang="en-US" sz="1819" spc="-149">
                  <a:solidFill>
                    <a:srgbClr val="1C2120"/>
                  </a:solidFill>
                  <a:latin typeface="Playfair Display 2"/>
                  <a:ea typeface="Playfair Display 2"/>
                  <a:cs typeface="Playfair Display 2"/>
                  <a:sym typeface="Playfair Display 2"/>
                </a:rPr>
                <a:t>Ex</a:t>
              </a:r>
              <a:r>
                <a:rPr lang="en-US" sz="1819" spc="-149">
                  <a:solidFill>
                    <a:srgbClr val="1C2120"/>
                  </a:solidFill>
                  <a:latin typeface="Playfair Display 2"/>
                  <a:ea typeface="Playfair Display 2"/>
                  <a:cs typeface="Playfair Display 2"/>
                  <a:sym typeface="Playfair Display 2"/>
                </a:rPr>
                <a:t>pand dataset: </a:t>
              </a:r>
            </a:p>
            <a:p>
              <a:pPr algn="l" marL="0" indent="0" lvl="0">
                <a:lnSpc>
                  <a:spcPts val="2365"/>
                </a:lnSpc>
              </a:pPr>
              <a:r>
                <a:rPr lang="en-US" sz="1819" spc="-149">
                  <a:solidFill>
                    <a:srgbClr val="1C2120"/>
                  </a:solidFill>
                  <a:latin typeface="Playfair Display 2"/>
                  <a:ea typeface="Playfair Display 2"/>
                  <a:cs typeface="Playfair Display 2"/>
                  <a:sym typeface="Playfair Display 2"/>
                </a:rPr>
                <a:t>Collect and label more phishing and legitimate emails for higher model accuracy.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511871" y="7795741"/>
            <a:ext cx="4880089" cy="1110680"/>
            <a:chOff x="0" y="0"/>
            <a:chExt cx="6506785" cy="148090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134891" cy="102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03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636110" y="237067"/>
              <a:ext cx="4870675" cy="12438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5"/>
                </a:lnSpc>
              </a:pPr>
              <a:r>
                <a:rPr lang="en-US" sz="1919" spc="-157">
                  <a:solidFill>
                    <a:srgbClr val="1C2120"/>
                  </a:solidFill>
                  <a:latin typeface="Playfair Display 2"/>
                  <a:ea typeface="Playfair Display 2"/>
                  <a:cs typeface="Playfair Display 2"/>
                  <a:sym typeface="Playfair Display 2"/>
                </a:rPr>
                <a:t>Fe</a:t>
              </a:r>
              <a:r>
                <a:rPr lang="en-US" sz="1919" spc="-157">
                  <a:solidFill>
                    <a:srgbClr val="1C2120"/>
                  </a:solidFill>
                  <a:latin typeface="Playfair Display 2"/>
                  <a:ea typeface="Playfair Display 2"/>
                  <a:cs typeface="Playfair Display 2"/>
                  <a:sym typeface="Playfair Display 2"/>
                </a:rPr>
                <a:t>edback loop: </a:t>
              </a:r>
            </a:p>
            <a:p>
              <a:pPr algn="l" marL="0" indent="0" lvl="0">
                <a:lnSpc>
                  <a:spcPts val="2495"/>
                </a:lnSpc>
              </a:pPr>
              <a:r>
                <a:rPr lang="en-US" sz="1919" spc="-157">
                  <a:solidFill>
                    <a:srgbClr val="1C2120"/>
                  </a:solidFill>
                  <a:latin typeface="Playfair Display 2"/>
                  <a:ea typeface="Playfair Display 2"/>
                  <a:cs typeface="Playfair Display 2"/>
                  <a:sym typeface="Playfair Display 2"/>
                </a:rPr>
                <a:t>Implement user feedback feature for model refinement over time.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724767" y="5928228"/>
            <a:ext cx="4880089" cy="1350075"/>
            <a:chOff x="0" y="0"/>
            <a:chExt cx="6506785" cy="180009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1134891" cy="102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02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636110" y="237067"/>
              <a:ext cx="4870675" cy="1563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65"/>
                </a:lnSpc>
              </a:pPr>
              <a:r>
                <a:rPr lang="en-US" sz="1819" spc="-149">
                  <a:solidFill>
                    <a:srgbClr val="1C2120"/>
                  </a:solidFill>
                  <a:latin typeface="Playfair Display 2"/>
                  <a:ea typeface="Playfair Display 2"/>
                  <a:cs typeface="Playfair Display 2"/>
                  <a:sym typeface="Playfair Display 2"/>
                </a:rPr>
                <a:t>Use advanced models: </a:t>
              </a:r>
            </a:p>
            <a:p>
              <a:pPr algn="l" marL="0" indent="0" lvl="0">
                <a:lnSpc>
                  <a:spcPts val="2365"/>
                </a:lnSpc>
              </a:pPr>
              <a:r>
                <a:rPr lang="en-US" sz="1819" spc="-149">
                  <a:solidFill>
                    <a:srgbClr val="1C2120"/>
                  </a:solidFill>
                  <a:latin typeface="Playfair Display 2"/>
                  <a:ea typeface="Playfair Display 2"/>
                  <a:cs typeface="Playfair Display 2"/>
                  <a:sym typeface="Playfair Display 2"/>
                </a:rPr>
                <a:t> Experiment with deep learning models such as LSTM or transformers for context-aware detection.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724767" y="7795741"/>
            <a:ext cx="4880089" cy="1054800"/>
            <a:chOff x="0" y="0"/>
            <a:chExt cx="6506785" cy="140639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1134891" cy="102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04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36110" y="237067"/>
              <a:ext cx="4870675" cy="1169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65"/>
                </a:lnSpc>
              </a:pPr>
              <a:r>
                <a:rPr lang="en-US" sz="1819" spc="-149">
                  <a:solidFill>
                    <a:srgbClr val="1C2120"/>
                  </a:solidFill>
                  <a:latin typeface="Playfair Display 2"/>
                  <a:ea typeface="Playfair Display 2"/>
                  <a:cs typeface="Playfair Display 2"/>
                  <a:sym typeface="Playfair Display 2"/>
                </a:rPr>
                <a:t>Fe</a:t>
              </a:r>
              <a:r>
                <a:rPr lang="en-US" sz="1819" spc="-149">
                  <a:solidFill>
                    <a:srgbClr val="1C2120"/>
                  </a:solidFill>
                  <a:latin typeface="Playfair Display 2"/>
                  <a:ea typeface="Playfair Display 2"/>
                  <a:cs typeface="Playfair Display 2"/>
                  <a:sym typeface="Playfair Display 2"/>
                </a:rPr>
                <a:t>edback loop: </a:t>
              </a:r>
            </a:p>
            <a:p>
              <a:pPr algn="l" marL="0" indent="0" lvl="0">
                <a:lnSpc>
                  <a:spcPts val="2365"/>
                </a:lnSpc>
              </a:pPr>
              <a:r>
                <a:rPr lang="en-US" sz="1819" spc="-149">
                  <a:solidFill>
                    <a:srgbClr val="1C2120"/>
                  </a:solidFill>
                  <a:latin typeface="Playfair Display 2"/>
                  <a:ea typeface="Playfair Display 2"/>
                  <a:cs typeface="Playfair Display 2"/>
                  <a:sym typeface="Playfair Display 2"/>
                </a:rPr>
                <a:t>Implement user feedback feature for model refinement over time.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1471405" y="3919538"/>
            <a:ext cx="10961021" cy="0"/>
          </a:xfrm>
          <a:prstGeom prst="line">
            <a:avLst/>
          </a:prstGeom>
          <a:ln cap="flat" w="104775">
            <a:solidFill>
              <a:srgbClr val="1C212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38" y="7569531"/>
            <a:ext cx="17601802" cy="2368869"/>
            <a:chOff x="0" y="0"/>
            <a:chExt cx="4635866" cy="6239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5865" cy="623900"/>
            </a:xfrm>
            <a:custGeom>
              <a:avLst/>
              <a:gdLst/>
              <a:ahLst/>
              <a:cxnLst/>
              <a:rect r="r" b="b" t="t" l="l"/>
              <a:pathLst>
                <a:path h="623900" w="4635865">
                  <a:moveTo>
                    <a:pt x="10996" y="0"/>
                  </a:moveTo>
                  <a:lnTo>
                    <a:pt x="4624870" y="0"/>
                  </a:lnTo>
                  <a:cubicBezTo>
                    <a:pt x="4627786" y="0"/>
                    <a:pt x="4630583" y="1158"/>
                    <a:pt x="4632645" y="3221"/>
                  </a:cubicBezTo>
                  <a:cubicBezTo>
                    <a:pt x="4634707" y="5283"/>
                    <a:pt x="4635865" y="8080"/>
                    <a:pt x="4635865" y="10996"/>
                  </a:cubicBezTo>
                  <a:lnTo>
                    <a:pt x="4635865" y="612904"/>
                  </a:lnTo>
                  <a:cubicBezTo>
                    <a:pt x="4635865" y="615820"/>
                    <a:pt x="4634707" y="618617"/>
                    <a:pt x="4632645" y="620679"/>
                  </a:cubicBezTo>
                  <a:cubicBezTo>
                    <a:pt x="4630583" y="622741"/>
                    <a:pt x="4627786" y="623900"/>
                    <a:pt x="4624870" y="623900"/>
                  </a:cubicBezTo>
                  <a:lnTo>
                    <a:pt x="10996" y="623900"/>
                  </a:lnTo>
                  <a:cubicBezTo>
                    <a:pt x="8080" y="623900"/>
                    <a:pt x="5283" y="622741"/>
                    <a:pt x="3221" y="620679"/>
                  </a:cubicBezTo>
                  <a:cubicBezTo>
                    <a:pt x="1158" y="618617"/>
                    <a:pt x="0" y="615820"/>
                    <a:pt x="0" y="612904"/>
                  </a:cubicBezTo>
                  <a:lnTo>
                    <a:pt x="0" y="10996"/>
                  </a:lnTo>
                  <a:cubicBezTo>
                    <a:pt x="0" y="8080"/>
                    <a:pt x="1158" y="5283"/>
                    <a:pt x="3221" y="3221"/>
                  </a:cubicBezTo>
                  <a:cubicBezTo>
                    <a:pt x="5283" y="1158"/>
                    <a:pt x="8080" y="0"/>
                    <a:pt x="109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635866" cy="7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46603" y="7790004"/>
            <a:ext cx="3109553" cy="1927923"/>
          </a:xfrm>
          <a:custGeom>
            <a:avLst/>
            <a:gdLst/>
            <a:ahLst/>
            <a:cxnLst/>
            <a:rect r="r" b="b" t="t" l="l"/>
            <a:pathLst>
              <a:path h="1927923" w="3109553">
                <a:moveTo>
                  <a:pt x="0" y="0"/>
                </a:moveTo>
                <a:lnTo>
                  <a:pt x="3109553" y="0"/>
                </a:lnTo>
                <a:lnTo>
                  <a:pt x="3109553" y="1927924"/>
                </a:lnTo>
                <a:lnTo>
                  <a:pt x="0" y="1927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90111" y="1767133"/>
            <a:ext cx="7562515" cy="1649407"/>
            <a:chOff x="0" y="0"/>
            <a:chExt cx="10083354" cy="219921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57150"/>
              <a:ext cx="10083354" cy="1249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15"/>
                </a:lnSpc>
                <a:spcBef>
                  <a:spcPct val="0"/>
                </a:spcBef>
              </a:pPr>
              <a:r>
                <a:rPr lang="en-US" b="true" sz="6461" strike="noStrike" u="none">
                  <a:solidFill>
                    <a:srgbClr val="1C212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CONCLUSION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695443"/>
              <a:ext cx="10083354" cy="503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03042" y="3368915"/>
            <a:ext cx="14450841" cy="311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4107" indent="-322053" lvl="1">
              <a:lnSpc>
                <a:spcPts val="4176"/>
              </a:lnSpc>
              <a:buFont typeface="Arial"/>
              <a:buChar char="•"/>
            </a:pPr>
            <a:r>
              <a:rPr lang="en-US" sz="2983">
                <a:solidFill>
                  <a:srgbClr val="1C212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Developed an AI-powered email phishing detection system based on Random Forest and TF-IDF.</a:t>
            </a:r>
          </a:p>
          <a:p>
            <a:pPr algn="ctr" marL="644107" indent="-322053" lvl="1">
              <a:lnSpc>
                <a:spcPts val="4176"/>
              </a:lnSpc>
              <a:buFont typeface="Arial"/>
              <a:buChar char="•"/>
            </a:pPr>
            <a:r>
              <a:rPr lang="en-US" sz="2983">
                <a:solidFill>
                  <a:srgbClr val="1C212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Provides both command-line and graphical user interface tools.</a:t>
            </a:r>
          </a:p>
          <a:p>
            <a:pPr algn="ctr" marL="644107" indent="-322053" lvl="1">
              <a:lnSpc>
                <a:spcPts val="4176"/>
              </a:lnSpc>
              <a:buFont typeface="Arial"/>
              <a:buChar char="•"/>
            </a:pPr>
            <a:r>
              <a:rPr lang="en-US" sz="2983">
                <a:solidFill>
                  <a:srgbClr val="1C212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Enhances email security by automating recognition of phishing attempts.</a:t>
            </a:r>
          </a:p>
          <a:p>
            <a:pPr algn="ctr" marL="644107" indent="-322053" lvl="1">
              <a:lnSpc>
                <a:spcPts val="4176"/>
              </a:lnSpc>
              <a:buFont typeface="Arial"/>
              <a:buChar char="•"/>
            </a:pPr>
            <a:r>
              <a:rPr lang="en-US" sz="2983">
                <a:solidFill>
                  <a:srgbClr val="1C212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Modular design allows easy extension and improvement.</a:t>
            </a:r>
          </a:p>
          <a:p>
            <a:pPr algn="ctr" marL="644107" indent="-322053" lvl="1">
              <a:lnSpc>
                <a:spcPts val="4176"/>
              </a:lnSpc>
              <a:buFont typeface="Arial"/>
              <a:buChar char="•"/>
            </a:pPr>
            <a:r>
              <a:rPr lang="en-US" sz="2983">
                <a:solidFill>
                  <a:srgbClr val="1C212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Important step towards safer email communication.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AAD7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82017" y="3400568"/>
            <a:ext cx="11923966" cy="288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60"/>
              </a:lnSpc>
            </a:pPr>
            <a:r>
              <a:rPr lang="en-US" b="true" sz="12023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very much!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652409" y="6483944"/>
            <a:ext cx="6983181" cy="669188"/>
            <a:chOff x="0" y="0"/>
            <a:chExt cx="1839192" cy="1762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39192" cy="176247"/>
            </a:xfrm>
            <a:custGeom>
              <a:avLst/>
              <a:gdLst/>
              <a:ahLst/>
              <a:cxnLst/>
              <a:rect r="r" b="b" t="t" l="l"/>
              <a:pathLst>
                <a:path h="176247" w="1839192">
                  <a:moveTo>
                    <a:pt x="0" y="0"/>
                  </a:moveTo>
                  <a:lnTo>
                    <a:pt x="1839192" y="0"/>
                  </a:lnTo>
                  <a:lnTo>
                    <a:pt x="1839192" y="176247"/>
                  </a:lnTo>
                  <a:lnTo>
                    <a:pt x="0" y="176247"/>
                  </a:lnTo>
                  <a:close/>
                </a:path>
              </a:pathLst>
            </a:custGeom>
            <a:solidFill>
              <a:srgbClr val="AAD7D4"/>
            </a:solidFill>
            <a:ln w="28575" cap="sq">
              <a:solidFill>
                <a:srgbClr val="1C212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39192" cy="214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916295" y="6596419"/>
            <a:ext cx="6617965" cy="482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5"/>
              </a:lnSpc>
            </a:pPr>
            <a:r>
              <a:rPr lang="en-US" sz="3445" spc="-6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PRESENTED BY PRIYALI POOJARI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07060" y="-385479"/>
            <a:ext cx="7097803" cy="11057957"/>
          </a:xfrm>
          <a:custGeom>
            <a:avLst/>
            <a:gdLst/>
            <a:ahLst/>
            <a:cxnLst/>
            <a:rect r="r" b="b" t="t" l="l"/>
            <a:pathLst>
              <a:path h="11057957" w="7097803">
                <a:moveTo>
                  <a:pt x="0" y="0"/>
                </a:moveTo>
                <a:lnTo>
                  <a:pt x="7097803" y="0"/>
                </a:lnTo>
                <a:lnTo>
                  <a:pt x="7097803" y="11057958"/>
                </a:lnTo>
                <a:lnTo>
                  <a:pt x="0" y="11057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569" t="0" r="-226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527" y="-157292"/>
            <a:ext cx="18802350" cy="10601584"/>
            <a:chOff x="0" y="0"/>
            <a:chExt cx="4952059" cy="27921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52059" cy="2792187"/>
            </a:xfrm>
            <a:custGeom>
              <a:avLst/>
              <a:gdLst/>
              <a:ahLst/>
              <a:cxnLst/>
              <a:rect r="r" b="b" t="t" l="l"/>
              <a:pathLst>
                <a:path h="2792187" w="4952059">
                  <a:moveTo>
                    <a:pt x="0" y="0"/>
                  </a:moveTo>
                  <a:lnTo>
                    <a:pt x="4952059" y="0"/>
                  </a:lnTo>
                  <a:lnTo>
                    <a:pt x="4952059" y="2792187"/>
                  </a:lnTo>
                  <a:lnTo>
                    <a:pt x="0" y="2792187"/>
                  </a:ln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52059" cy="2830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91114" y="3892024"/>
            <a:ext cx="11374766" cy="160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65"/>
              </a:lnSpc>
            </a:pPr>
            <a:r>
              <a:rPr lang="en-US" sz="11614" b="true">
                <a:solidFill>
                  <a:srgbClr val="1C212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INTRODUCTION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7788" y="-177024"/>
            <a:ext cx="7097803" cy="11057957"/>
          </a:xfrm>
          <a:custGeom>
            <a:avLst/>
            <a:gdLst/>
            <a:ahLst/>
            <a:cxnLst/>
            <a:rect r="r" b="b" t="t" l="l"/>
            <a:pathLst>
              <a:path h="11057957" w="7097803">
                <a:moveTo>
                  <a:pt x="0" y="0"/>
                </a:moveTo>
                <a:lnTo>
                  <a:pt x="7097803" y="0"/>
                </a:lnTo>
                <a:lnTo>
                  <a:pt x="7097803" y="11057957"/>
                </a:lnTo>
                <a:lnTo>
                  <a:pt x="0" y="11057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569" t="0" r="-226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-511829"/>
            <a:ext cx="7454365" cy="10601584"/>
            <a:chOff x="0" y="0"/>
            <a:chExt cx="1963290" cy="27921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3290" cy="2792187"/>
            </a:xfrm>
            <a:custGeom>
              <a:avLst/>
              <a:gdLst/>
              <a:ahLst/>
              <a:cxnLst/>
              <a:rect r="r" b="b" t="t" l="l"/>
              <a:pathLst>
                <a:path h="2792187" w="1963290">
                  <a:moveTo>
                    <a:pt x="0" y="0"/>
                  </a:moveTo>
                  <a:lnTo>
                    <a:pt x="1963290" y="0"/>
                  </a:lnTo>
                  <a:lnTo>
                    <a:pt x="1963290" y="2792187"/>
                  </a:lnTo>
                  <a:lnTo>
                    <a:pt x="0" y="2792187"/>
                  </a:ln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63290" cy="2830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22270" y="9607922"/>
            <a:ext cx="4845334" cy="679078"/>
            <a:chOff x="0" y="0"/>
            <a:chExt cx="1276137" cy="1788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6137" cy="178852"/>
            </a:xfrm>
            <a:custGeom>
              <a:avLst/>
              <a:gdLst/>
              <a:ahLst/>
              <a:cxnLst/>
              <a:rect r="r" b="b" t="t" l="l"/>
              <a:pathLst>
                <a:path h="178852" w="1276137">
                  <a:moveTo>
                    <a:pt x="81488" y="0"/>
                  </a:moveTo>
                  <a:lnTo>
                    <a:pt x="1194649" y="0"/>
                  </a:lnTo>
                  <a:cubicBezTo>
                    <a:pt x="1216261" y="0"/>
                    <a:pt x="1236988" y="8585"/>
                    <a:pt x="1252270" y="23867"/>
                  </a:cubicBezTo>
                  <a:cubicBezTo>
                    <a:pt x="1267552" y="39149"/>
                    <a:pt x="1276137" y="59876"/>
                    <a:pt x="1276137" y="81488"/>
                  </a:cubicBezTo>
                  <a:lnTo>
                    <a:pt x="1276137" y="97363"/>
                  </a:lnTo>
                  <a:cubicBezTo>
                    <a:pt x="1276137" y="118976"/>
                    <a:pt x="1267552" y="139702"/>
                    <a:pt x="1252270" y="154984"/>
                  </a:cubicBezTo>
                  <a:cubicBezTo>
                    <a:pt x="1236988" y="170266"/>
                    <a:pt x="1216261" y="178852"/>
                    <a:pt x="1194649" y="178852"/>
                  </a:cubicBezTo>
                  <a:lnTo>
                    <a:pt x="81488" y="178852"/>
                  </a:lnTo>
                  <a:cubicBezTo>
                    <a:pt x="59876" y="178852"/>
                    <a:pt x="39149" y="170266"/>
                    <a:pt x="23867" y="154984"/>
                  </a:cubicBezTo>
                  <a:cubicBezTo>
                    <a:pt x="8585" y="139702"/>
                    <a:pt x="0" y="118976"/>
                    <a:pt x="0" y="97363"/>
                  </a:cubicBezTo>
                  <a:lnTo>
                    <a:pt x="0" y="81488"/>
                  </a:lnTo>
                  <a:cubicBezTo>
                    <a:pt x="0" y="59876"/>
                    <a:pt x="8585" y="39149"/>
                    <a:pt x="23867" y="23867"/>
                  </a:cubicBezTo>
                  <a:cubicBezTo>
                    <a:pt x="39149" y="8585"/>
                    <a:pt x="59876" y="0"/>
                    <a:pt x="8148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76137" cy="216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914463" y="1220525"/>
            <a:ext cx="8915942" cy="7603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384" spc="14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  </a:t>
            </a:r>
            <a:r>
              <a:rPr lang="en-US" sz="2384" spc="143" b="tru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What is Phishing?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384" spc="143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- Phishing </a:t>
            </a:r>
            <a:r>
              <a:rPr lang="en-US" sz="2384" spc="143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emails are designed to trick users into revealing sensitive information like passwords, credit card numbers, or login credentials.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384" spc="143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- A cyber attack where attackers disguise themselves as trustworthy entities in electronic communications.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384" spc="143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384" spc="143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</a:t>
            </a:r>
            <a:r>
              <a:rPr lang="en-US" b="true" sz="2384" spc="143" u="non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Why  is Phishing Detection Important?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384" spc="143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- Phishing causes tremendous financial and data losses globally. - Users often fail to accurately identify phishing emails due to growing sophistication.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384" spc="143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</a:t>
            </a:r>
            <a:r>
              <a:rPr lang="en-US" b="true" sz="2384" spc="143" u="non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Our Goal: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384" spc="143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- Present an AI-based solution to detect phishing emails using a machine learning model.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384" spc="143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- Build a simple and effective tool using Python, featuring both a Command-Line Interface (CLI) and a Graphical User Interface (GUI) for predictions, enhancing email security.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4202" y="356761"/>
            <a:ext cx="6353824" cy="91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3"/>
              </a:lnSpc>
            </a:pPr>
            <a:r>
              <a:rPr lang="en-US" sz="6487" b="true">
                <a:solidFill>
                  <a:srgbClr val="1C212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INTRODUCTION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83134" y="1616740"/>
            <a:ext cx="6830714" cy="2128485"/>
            <a:chOff x="0" y="0"/>
            <a:chExt cx="2286638" cy="7125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638" cy="712528"/>
            </a:xfrm>
            <a:custGeom>
              <a:avLst/>
              <a:gdLst/>
              <a:ahLst/>
              <a:cxnLst/>
              <a:rect r="r" b="b" t="t" l="l"/>
              <a:pathLst>
                <a:path h="712528" w="2286638">
                  <a:moveTo>
                    <a:pt x="56670" y="0"/>
                  </a:moveTo>
                  <a:lnTo>
                    <a:pt x="2229968" y="0"/>
                  </a:lnTo>
                  <a:cubicBezTo>
                    <a:pt x="2261266" y="0"/>
                    <a:pt x="2286638" y="25372"/>
                    <a:pt x="2286638" y="56670"/>
                  </a:cubicBezTo>
                  <a:lnTo>
                    <a:pt x="2286638" y="655858"/>
                  </a:lnTo>
                  <a:cubicBezTo>
                    <a:pt x="2286638" y="670888"/>
                    <a:pt x="2280667" y="685302"/>
                    <a:pt x="2270040" y="695930"/>
                  </a:cubicBezTo>
                  <a:cubicBezTo>
                    <a:pt x="2259412" y="706557"/>
                    <a:pt x="2244998" y="712528"/>
                    <a:pt x="2229968" y="712528"/>
                  </a:cubicBezTo>
                  <a:lnTo>
                    <a:pt x="56670" y="712528"/>
                  </a:lnTo>
                  <a:cubicBezTo>
                    <a:pt x="25372" y="712528"/>
                    <a:pt x="0" y="687156"/>
                    <a:pt x="0" y="655858"/>
                  </a:cubicBezTo>
                  <a:lnTo>
                    <a:pt x="0" y="56670"/>
                  </a:lnTo>
                  <a:cubicBezTo>
                    <a:pt x="0" y="41640"/>
                    <a:pt x="5971" y="27226"/>
                    <a:pt x="16598" y="16598"/>
                  </a:cubicBezTo>
                  <a:cubicBezTo>
                    <a:pt x="27226" y="5971"/>
                    <a:pt x="41640" y="0"/>
                    <a:pt x="5667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2286638" cy="626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83134" y="4079914"/>
            <a:ext cx="6830714" cy="2128485"/>
            <a:chOff x="0" y="0"/>
            <a:chExt cx="2286638" cy="7125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86638" cy="712528"/>
            </a:xfrm>
            <a:custGeom>
              <a:avLst/>
              <a:gdLst/>
              <a:ahLst/>
              <a:cxnLst/>
              <a:rect r="r" b="b" t="t" l="l"/>
              <a:pathLst>
                <a:path h="712528" w="2286638">
                  <a:moveTo>
                    <a:pt x="56670" y="0"/>
                  </a:moveTo>
                  <a:lnTo>
                    <a:pt x="2229968" y="0"/>
                  </a:lnTo>
                  <a:cubicBezTo>
                    <a:pt x="2261266" y="0"/>
                    <a:pt x="2286638" y="25372"/>
                    <a:pt x="2286638" y="56670"/>
                  </a:cubicBezTo>
                  <a:lnTo>
                    <a:pt x="2286638" y="655858"/>
                  </a:lnTo>
                  <a:cubicBezTo>
                    <a:pt x="2286638" y="670888"/>
                    <a:pt x="2280667" y="685302"/>
                    <a:pt x="2270040" y="695930"/>
                  </a:cubicBezTo>
                  <a:cubicBezTo>
                    <a:pt x="2259412" y="706557"/>
                    <a:pt x="2244998" y="712528"/>
                    <a:pt x="2229968" y="712528"/>
                  </a:cubicBezTo>
                  <a:lnTo>
                    <a:pt x="56670" y="712528"/>
                  </a:lnTo>
                  <a:cubicBezTo>
                    <a:pt x="25372" y="712528"/>
                    <a:pt x="0" y="687156"/>
                    <a:pt x="0" y="655858"/>
                  </a:cubicBezTo>
                  <a:lnTo>
                    <a:pt x="0" y="56670"/>
                  </a:lnTo>
                  <a:cubicBezTo>
                    <a:pt x="0" y="41640"/>
                    <a:pt x="5971" y="27226"/>
                    <a:pt x="16598" y="16598"/>
                  </a:cubicBezTo>
                  <a:cubicBezTo>
                    <a:pt x="27226" y="5971"/>
                    <a:pt x="41640" y="0"/>
                    <a:pt x="5667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5725"/>
              <a:ext cx="2286638" cy="626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83134" y="6541774"/>
            <a:ext cx="6830714" cy="2128485"/>
            <a:chOff x="0" y="0"/>
            <a:chExt cx="2286638" cy="7125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86638" cy="712528"/>
            </a:xfrm>
            <a:custGeom>
              <a:avLst/>
              <a:gdLst/>
              <a:ahLst/>
              <a:cxnLst/>
              <a:rect r="r" b="b" t="t" l="l"/>
              <a:pathLst>
                <a:path h="712528" w="2286638">
                  <a:moveTo>
                    <a:pt x="56670" y="0"/>
                  </a:moveTo>
                  <a:lnTo>
                    <a:pt x="2229968" y="0"/>
                  </a:lnTo>
                  <a:cubicBezTo>
                    <a:pt x="2261266" y="0"/>
                    <a:pt x="2286638" y="25372"/>
                    <a:pt x="2286638" y="56670"/>
                  </a:cubicBezTo>
                  <a:lnTo>
                    <a:pt x="2286638" y="655858"/>
                  </a:lnTo>
                  <a:cubicBezTo>
                    <a:pt x="2286638" y="670888"/>
                    <a:pt x="2280667" y="685302"/>
                    <a:pt x="2270040" y="695930"/>
                  </a:cubicBezTo>
                  <a:cubicBezTo>
                    <a:pt x="2259412" y="706557"/>
                    <a:pt x="2244998" y="712528"/>
                    <a:pt x="2229968" y="712528"/>
                  </a:cubicBezTo>
                  <a:lnTo>
                    <a:pt x="56670" y="712528"/>
                  </a:lnTo>
                  <a:cubicBezTo>
                    <a:pt x="25372" y="712528"/>
                    <a:pt x="0" y="687156"/>
                    <a:pt x="0" y="655858"/>
                  </a:cubicBezTo>
                  <a:lnTo>
                    <a:pt x="0" y="56670"/>
                  </a:lnTo>
                  <a:cubicBezTo>
                    <a:pt x="0" y="41640"/>
                    <a:pt x="5971" y="27226"/>
                    <a:pt x="16598" y="16598"/>
                  </a:cubicBezTo>
                  <a:cubicBezTo>
                    <a:pt x="27226" y="5971"/>
                    <a:pt x="41640" y="0"/>
                    <a:pt x="5667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2286638" cy="626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12118262" y="2375876"/>
            <a:ext cx="0" cy="7387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2118262" y="4774758"/>
            <a:ext cx="0" cy="7387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2137312" y="7300910"/>
            <a:ext cx="0" cy="7387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060852" y="9415565"/>
            <a:ext cx="4845334" cy="582575"/>
            <a:chOff x="0" y="0"/>
            <a:chExt cx="1276137" cy="1534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76137" cy="153435"/>
            </a:xfrm>
            <a:custGeom>
              <a:avLst/>
              <a:gdLst/>
              <a:ahLst/>
              <a:cxnLst/>
              <a:rect r="r" b="b" t="t" l="l"/>
              <a:pathLst>
                <a:path h="153435" w="1276137">
                  <a:moveTo>
                    <a:pt x="76718" y="0"/>
                  </a:moveTo>
                  <a:lnTo>
                    <a:pt x="1199420" y="0"/>
                  </a:lnTo>
                  <a:cubicBezTo>
                    <a:pt x="1219767" y="0"/>
                    <a:pt x="1239280" y="8083"/>
                    <a:pt x="1253667" y="22470"/>
                  </a:cubicBezTo>
                  <a:cubicBezTo>
                    <a:pt x="1268055" y="36857"/>
                    <a:pt x="1276137" y="56371"/>
                    <a:pt x="1276137" y="76718"/>
                  </a:cubicBezTo>
                  <a:lnTo>
                    <a:pt x="1276137" y="76718"/>
                  </a:lnTo>
                  <a:cubicBezTo>
                    <a:pt x="1276137" y="97064"/>
                    <a:pt x="1268055" y="116578"/>
                    <a:pt x="1253667" y="130965"/>
                  </a:cubicBezTo>
                  <a:cubicBezTo>
                    <a:pt x="1239280" y="145353"/>
                    <a:pt x="1219767" y="153435"/>
                    <a:pt x="1199420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76137" cy="19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625789" y="2118149"/>
            <a:ext cx="1135996" cy="1125669"/>
          </a:xfrm>
          <a:custGeom>
            <a:avLst/>
            <a:gdLst/>
            <a:ahLst/>
            <a:cxnLst/>
            <a:rect r="r" b="b" t="t" l="l"/>
            <a:pathLst>
              <a:path h="1125669" w="1135996">
                <a:moveTo>
                  <a:pt x="0" y="0"/>
                </a:moveTo>
                <a:lnTo>
                  <a:pt x="1135996" y="0"/>
                </a:lnTo>
                <a:lnTo>
                  <a:pt x="1135996" y="1125669"/>
                </a:lnTo>
                <a:lnTo>
                  <a:pt x="0" y="1125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625789" y="4545035"/>
            <a:ext cx="1135996" cy="1196931"/>
          </a:xfrm>
          <a:custGeom>
            <a:avLst/>
            <a:gdLst/>
            <a:ahLst/>
            <a:cxnLst/>
            <a:rect r="r" b="b" t="t" l="l"/>
            <a:pathLst>
              <a:path h="1196931" w="1135996">
                <a:moveTo>
                  <a:pt x="0" y="0"/>
                </a:moveTo>
                <a:lnTo>
                  <a:pt x="1135996" y="0"/>
                </a:lnTo>
                <a:lnTo>
                  <a:pt x="1135996" y="1196930"/>
                </a:lnTo>
                <a:lnTo>
                  <a:pt x="0" y="1196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678573" y="7064411"/>
            <a:ext cx="1083212" cy="1083212"/>
          </a:xfrm>
          <a:custGeom>
            <a:avLst/>
            <a:gdLst/>
            <a:ahLst/>
            <a:cxnLst/>
            <a:rect r="r" b="b" t="t" l="l"/>
            <a:pathLst>
              <a:path h="1083212" w="1083212">
                <a:moveTo>
                  <a:pt x="0" y="0"/>
                </a:moveTo>
                <a:lnTo>
                  <a:pt x="1083212" y="0"/>
                </a:lnTo>
                <a:lnTo>
                  <a:pt x="1083212" y="1083212"/>
                </a:lnTo>
                <a:lnTo>
                  <a:pt x="0" y="1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56909" y="370934"/>
            <a:ext cx="8537476" cy="124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8"/>
              </a:lnSpc>
            </a:pPr>
            <a:r>
              <a:rPr lang="en-US" sz="8472" b="true">
                <a:solidFill>
                  <a:srgbClr val="1C212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Problem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5062" y="2089574"/>
            <a:ext cx="7067140" cy="1934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9"/>
              </a:lnSpc>
              <a:spcBef>
                <a:spcPct val="0"/>
              </a:spcBef>
            </a:pPr>
            <a:r>
              <a:rPr lang="en-US" sz="1925" spc="115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Phishing attacks a</a:t>
            </a:r>
            <a:r>
              <a:rPr lang="en-US" sz="1925" spc="115" u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re becoming more sophisticated, making it difficult for traditional email filters and users to detect them. Manual detection is unreliable, and there’s a growing need for intelligent, real-time, and scalable protection.</a:t>
            </a:r>
          </a:p>
          <a:p>
            <a:pPr algn="l" marL="0" indent="0" lvl="0">
              <a:lnSpc>
                <a:spcPts val="25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2470687" y="2311837"/>
            <a:ext cx="3875584" cy="103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64"/>
              </a:lnSpc>
              <a:spcBef>
                <a:spcPct val="0"/>
              </a:spcBef>
            </a:pPr>
            <a:r>
              <a:rPr lang="en-US" sz="1529" spc="24" u="none">
                <a:solidFill>
                  <a:srgbClr val="1C2120"/>
                </a:solidFill>
                <a:latin typeface="Alice"/>
                <a:ea typeface="Alice"/>
                <a:cs typeface="Alice"/>
                <a:sym typeface="Alice"/>
              </a:rPr>
              <a:t>Looks Legitimate:</a:t>
            </a:r>
          </a:p>
          <a:p>
            <a:pPr algn="just" marL="0" indent="0" lvl="0">
              <a:lnSpc>
                <a:spcPts val="2064"/>
              </a:lnSpc>
              <a:spcBef>
                <a:spcPct val="0"/>
              </a:spcBef>
            </a:pPr>
            <a:r>
              <a:rPr lang="en-US" sz="1529" spc="24" u="none">
                <a:solidFill>
                  <a:srgbClr val="1C2120"/>
                </a:solidFill>
                <a:latin typeface="Alice"/>
                <a:ea typeface="Alice"/>
                <a:cs typeface="Alice"/>
                <a:sym typeface="Alice"/>
              </a:rPr>
              <a:t> Phishing emails closely resemble authentic messages, making them hard to detect.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13891" y="4667446"/>
            <a:ext cx="3556933" cy="780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40"/>
              </a:lnSpc>
              <a:spcBef>
                <a:spcPct val="0"/>
              </a:spcBef>
            </a:pPr>
            <a:r>
              <a:rPr lang="en-US" sz="1511" spc="24" u="none">
                <a:solidFill>
                  <a:srgbClr val="1C2120"/>
                </a:solidFill>
                <a:latin typeface="Alice"/>
                <a:ea typeface="Alice"/>
                <a:cs typeface="Alice"/>
                <a:sym typeface="Alice"/>
              </a:rPr>
              <a:t>Rising Threats:</a:t>
            </a:r>
          </a:p>
          <a:p>
            <a:pPr algn="just" marL="0" indent="0" lvl="0">
              <a:lnSpc>
                <a:spcPts val="2040"/>
              </a:lnSpc>
              <a:spcBef>
                <a:spcPct val="0"/>
              </a:spcBef>
            </a:pPr>
            <a:r>
              <a:rPr lang="en-US" sz="1511" spc="24" u="none">
                <a:solidFill>
                  <a:srgbClr val="1C2120"/>
                </a:solidFill>
                <a:latin typeface="Alice"/>
                <a:ea typeface="Alice"/>
                <a:cs typeface="Alice"/>
                <a:sym typeface="Alice"/>
              </a:rPr>
              <a:t> The volume and complexity of phishing attacks are increasing rapidly.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13891" y="7134228"/>
            <a:ext cx="3556933" cy="836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175"/>
              </a:lnSpc>
              <a:spcBef>
                <a:spcPct val="0"/>
              </a:spcBef>
            </a:pPr>
            <a:r>
              <a:rPr lang="en-US" sz="1611" spc="25">
                <a:solidFill>
                  <a:srgbClr val="1C2120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  <a:r>
              <a:rPr lang="en-US" sz="1611" spc="25" u="none">
                <a:solidFill>
                  <a:srgbClr val="1C2120"/>
                </a:solidFill>
                <a:latin typeface="Alice"/>
                <a:ea typeface="Alice"/>
                <a:cs typeface="Alice"/>
                <a:sym typeface="Alice"/>
              </a:rPr>
              <a:t>Time-Consuming:</a:t>
            </a:r>
          </a:p>
          <a:p>
            <a:pPr algn="just" marL="0" indent="0" lvl="0">
              <a:lnSpc>
                <a:spcPts val="2175"/>
              </a:lnSpc>
              <a:spcBef>
                <a:spcPct val="0"/>
              </a:spcBef>
            </a:pPr>
            <a:r>
              <a:rPr lang="en-US" sz="1611" spc="25" u="none">
                <a:solidFill>
                  <a:srgbClr val="1C2120"/>
                </a:solidFill>
                <a:latin typeface="Alice"/>
                <a:ea typeface="Alice"/>
                <a:cs typeface="Alice"/>
                <a:sym typeface="Alice"/>
              </a:rPr>
              <a:t> Manual analysis of emails is slow and inefficient.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9091" y="4102662"/>
            <a:ext cx="7995294" cy="4849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5663" indent="-207832" lvl="1">
              <a:lnSpc>
                <a:spcPts val="2599"/>
              </a:lnSpc>
              <a:buFont typeface="Arial"/>
              <a:buChar char="•"/>
            </a:pPr>
            <a:r>
              <a:rPr lang="en-US" sz="1925" spc="115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❌ Prone to Errors: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25" spc="115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  </a:t>
            </a:r>
            <a:r>
              <a:rPr lang="en-US" sz="1925" spc="115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Human judgment often fails under p</a:t>
            </a: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ressure or due to lack of expertise.</a:t>
            </a:r>
          </a:p>
          <a:p>
            <a:pPr algn="l" marL="415663" indent="-207832" lvl="1">
              <a:lnSpc>
                <a:spcPts val="2599"/>
              </a:lnSpc>
              <a:spcBef>
                <a:spcPct val="0"/>
              </a:spcBef>
              <a:buFont typeface="Arial"/>
              <a:buChar char="•"/>
            </a:pP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🛡️ Outdated Filters: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   Traditional spam filters struggle to detect modern phishing techniques.</a:t>
            </a:r>
          </a:p>
          <a:p>
            <a:pPr algn="l" marL="415663" indent="-207832" lvl="1">
              <a:lnSpc>
                <a:spcPts val="2599"/>
              </a:lnSpc>
              <a:spcBef>
                <a:spcPct val="0"/>
              </a:spcBef>
              <a:buFont typeface="Arial"/>
              <a:buChar char="•"/>
            </a:pP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♻️ Constantly Evolving Tactics: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   </a:t>
            </a: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Attackers continuously modify their strategies to bypass defenses.</a:t>
            </a:r>
          </a:p>
          <a:p>
            <a:pPr algn="l" marL="415663" indent="-207832" lvl="1">
              <a:lnSpc>
                <a:spcPts val="2599"/>
              </a:lnSpc>
              <a:spcBef>
                <a:spcPct val="0"/>
              </a:spcBef>
              <a:buFont typeface="Arial"/>
              <a:buChar char="•"/>
            </a:pP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⚡ Need for Real-Time Detection: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    </a:t>
            </a: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Delays in detection can lead to major breaches and data loss.</a:t>
            </a:r>
          </a:p>
          <a:p>
            <a:pPr algn="l" marL="415663" indent="-207832" lvl="1">
              <a:lnSpc>
                <a:spcPts val="2599"/>
              </a:lnSpc>
              <a:spcBef>
                <a:spcPct val="0"/>
              </a:spcBef>
              <a:buFont typeface="Arial"/>
              <a:buChar char="•"/>
            </a:pP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🤖 Demand for Automation: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      </a:t>
            </a:r>
            <a:r>
              <a:rPr lang="en-US" sz="1925" spc="115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Intelligent tools using machine learning offer scalable, reliable threat detection.</a:t>
            </a:r>
          </a:p>
          <a:p>
            <a:pPr algn="l" marL="0" indent="0" lvl="0">
              <a:lnSpc>
                <a:spcPts val="25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1903" y="3956783"/>
            <a:ext cx="2333479" cy="582575"/>
            <a:chOff x="0" y="0"/>
            <a:chExt cx="614579" cy="1534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4579" cy="153435"/>
            </a:xfrm>
            <a:custGeom>
              <a:avLst/>
              <a:gdLst/>
              <a:ahLst/>
              <a:cxnLst/>
              <a:rect r="r" b="b" t="t" l="l"/>
              <a:pathLst>
                <a:path h="153435" w="614579">
                  <a:moveTo>
                    <a:pt x="76718" y="0"/>
                  </a:moveTo>
                  <a:lnTo>
                    <a:pt x="537861" y="0"/>
                  </a:lnTo>
                  <a:cubicBezTo>
                    <a:pt x="558208" y="0"/>
                    <a:pt x="577721" y="8083"/>
                    <a:pt x="592109" y="22470"/>
                  </a:cubicBezTo>
                  <a:cubicBezTo>
                    <a:pt x="606496" y="36857"/>
                    <a:pt x="614579" y="56371"/>
                    <a:pt x="614579" y="76718"/>
                  </a:cubicBezTo>
                  <a:lnTo>
                    <a:pt x="614579" y="76718"/>
                  </a:lnTo>
                  <a:cubicBezTo>
                    <a:pt x="614579" y="97064"/>
                    <a:pt x="606496" y="116578"/>
                    <a:pt x="592109" y="130965"/>
                  </a:cubicBezTo>
                  <a:cubicBezTo>
                    <a:pt x="577721" y="145353"/>
                    <a:pt x="558208" y="153435"/>
                    <a:pt x="537861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14579" cy="19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11903" y="7214501"/>
            <a:ext cx="2333479" cy="582575"/>
            <a:chOff x="0" y="0"/>
            <a:chExt cx="614579" cy="1534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4579" cy="153435"/>
            </a:xfrm>
            <a:custGeom>
              <a:avLst/>
              <a:gdLst/>
              <a:ahLst/>
              <a:cxnLst/>
              <a:rect r="r" b="b" t="t" l="l"/>
              <a:pathLst>
                <a:path h="153435" w="614579">
                  <a:moveTo>
                    <a:pt x="76718" y="0"/>
                  </a:moveTo>
                  <a:lnTo>
                    <a:pt x="537861" y="0"/>
                  </a:lnTo>
                  <a:cubicBezTo>
                    <a:pt x="558208" y="0"/>
                    <a:pt x="577721" y="8083"/>
                    <a:pt x="592109" y="22470"/>
                  </a:cubicBezTo>
                  <a:cubicBezTo>
                    <a:pt x="606496" y="36857"/>
                    <a:pt x="614579" y="56371"/>
                    <a:pt x="614579" y="76718"/>
                  </a:cubicBezTo>
                  <a:lnTo>
                    <a:pt x="614579" y="76718"/>
                  </a:lnTo>
                  <a:cubicBezTo>
                    <a:pt x="614579" y="97064"/>
                    <a:pt x="606496" y="116578"/>
                    <a:pt x="592109" y="130965"/>
                  </a:cubicBezTo>
                  <a:cubicBezTo>
                    <a:pt x="577721" y="145353"/>
                    <a:pt x="558208" y="153435"/>
                    <a:pt x="537861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14579" cy="19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89830" y="3794858"/>
            <a:ext cx="2333479" cy="582575"/>
            <a:chOff x="0" y="0"/>
            <a:chExt cx="614579" cy="1534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4579" cy="153435"/>
            </a:xfrm>
            <a:custGeom>
              <a:avLst/>
              <a:gdLst/>
              <a:ahLst/>
              <a:cxnLst/>
              <a:rect r="r" b="b" t="t" l="l"/>
              <a:pathLst>
                <a:path h="153435" w="614579">
                  <a:moveTo>
                    <a:pt x="76718" y="0"/>
                  </a:moveTo>
                  <a:lnTo>
                    <a:pt x="537861" y="0"/>
                  </a:lnTo>
                  <a:cubicBezTo>
                    <a:pt x="558208" y="0"/>
                    <a:pt x="577721" y="8083"/>
                    <a:pt x="592109" y="22470"/>
                  </a:cubicBezTo>
                  <a:cubicBezTo>
                    <a:pt x="606496" y="36857"/>
                    <a:pt x="614579" y="56371"/>
                    <a:pt x="614579" y="76718"/>
                  </a:cubicBezTo>
                  <a:lnTo>
                    <a:pt x="614579" y="76718"/>
                  </a:lnTo>
                  <a:cubicBezTo>
                    <a:pt x="614579" y="97064"/>
                    <a:pt x="606496" y="116578"/>
                    <a:pt x="592109" y="130965"/>
                  </a:cubicBezTo>
                  <a:cubicBezTo>
                    <a:pt x="577721" y="145353"/>
                    <a:pt x="558208" y="153435"/>
                    <a:pt x="537861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14579" cy="19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489830" y="7052576"/>
            <a:ext cx="2333479" cy="582575"/>
            <a:chOff x="0" y="0"/>
            <a:chExt cx="614579" cy="1534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4579" cy="153435"/>
            </a:xfrm>
            <a:custGeom>
              <a:avLst/>
              <a:gdLst/>
              <a:ahLst/>
              <a:cxnLst/>
              <a:rect r="r" b="b" t="t" l="l"/>
              <a:pathLst>
                <a:path h="153435" w="614579">
                  <a:moveTo>
                    <a:pt x="76718" y="0"/>
                  </a:moveTo>
                  <a:lnTo>
                    <a:pt x="537861" y="0"/>
                  </a:lnTo>
                  <a:cubicBezTo>
                    <a:pt x="558208" y="0"/>
                    <a:pt x="577721" y="8083"/>
                    <a:pt x="592109" y="22470"/>
                  </a:cubicBezTo>
                  <a:cubicBezTo>
                    <a:pt x="606496" y="36857"/>
                    <a:pt x="614579" y="56371"/>
                    <a:pt x="614579" y="76718"/>
                  </a:cubicBezTo>
                  <a:lnTo>
                    <a:pt x="614579" y="76718"/>
                  </a:lnTo>
                  <a:cubicBezTo>
                    <a:pt x="614579" y="97064"/>
                    <a:pt x="606496" y="116578"/>
                    <a:pt x="592109" y="130965"/>
                  </a:cubicBezTo>
                  <a:cubicBezTo>
                    <a:pt x="577721" y="145353"/>
                    <a:pt x="558208" y="153435"/>
                    <a:pt x="537861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14579" cy="19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141061" y="270485"/>
            <a:ext cx="11221409" cy="185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9"/>
              </a:lnSpc>
            </a:pPr>
            <a:r>
              <a:rPr lang="en-US" b="true" sz="6438" i="true">
                <a:solidFill>
                  <a:srgbClr val="1C2120"/>
                </a:solidFill>
                <a:latin typeface="Playfair Display 1 Bold Italics"/>
                <a:ea typeface="Playfair Display 1 Bold Italics"/>
                <a:cs typeface="Playfair Display 1 Bold Italics"/>
                <a:sym typeface="Playfair Display 1 Bold Italics"/>
              </a:rPr>
              <a:t>Phishing Email Incidents – Top 4 States (India)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1903" y="2665205"/>
            <a:ext cx="2178165" cy="112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7265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11.5k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3908" y="4106822"/>
            <a:ext cx="2169471" cy="28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3"/>
              </a:lnSpc>
            </a:pPr>
            <a:r>
              <a:rPr lang="en-US" sz="1883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Maharashtra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1903" y="4682232"/>
            <a:ext cx="3658314" cy="935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41"/>
              </a:lnSpc>
              <a:spcBef>
                <a:spcPct val="0"/>
              </a:spcBef>
            </a:pPr>
            <a:r>
              <a:rPr lang="en-US" sz="1882" spc="11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H</a:t>
            </a:r>
            <a:r>
              <a:rPr lang="en-US" sz="1882" spc="112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igh digital population and financial hubs attract more phishing attacks.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1903" y="5922923"/>
            <a:ext cx="2901094" cy="112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7265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10.2k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3908" y="7364540"/>
            <a:ext cx="2169471" cy="28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3"/>
              </a:lnSpc>
            </a:pPr>
            <a:r>
              <a:rPr lang="en-US" sz="1883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Delhi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1903" y="7939950"/>
            <a:ext cx="3658314" cy="935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41"/>
              </a:lnSpc>
              <a:spcBef>
                <a:spcPct val="0"/>
              </a:spcBef>
            </a:pPr>
            <a:r>
              <a:rPr lang="en-US" sz="1882" spc="11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H</a:t>
            </a:r>
            <a:r>
              <a:rPr lang="en-US" sz="1882" spc="112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eavy use of digital services and government targets increase incidents.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89830" y="2503280"/>
            <a:ext cx="2178165" cy="112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7265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9.8k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71834" y="3944897"/>
            <a:ext cx="2169471" cy="28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3"/>
              </a:lnSpc>
            </a:pPr>
            <a:r>
              <a:rPr lang="en-US" sz="1883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Karnataka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89830" y="4520307"/>
            <a:ext cx="3658314" cy="1250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1"/>
              </a:lnSpc>
              <a:spcBef>
                <a:spcPct val="0"/>
              </a:spcBef>
            </a:pPr>
            <a:r>
              <a:rPr lang="en-US" sz="1882" spc="11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H</a:t>
            </a:r>
            <a:r>
              <a:rPr lang="en-US" sz="1882" spc="112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ome to many tech firms; hackers exploit digital adoption.</a:t>
            </a:r>
          </a:p>
          <a:p>
            <a:pPr algn="l" marL="0" indent="0" lvl="0">
              <a:lnSpc>
                <a:spcPts val="2541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3489830" y="5760998"/>
            <a:ext cx="2178165" cy="112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7265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8.6k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71834" y="7202615"/>
            <a:ext cx="2169471" cy="28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3"/>
              </a:lnSpc>
            </a:pPr>
            <a:r>
              <a:rPr lang="en-US" sz="1883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Tamil Nadu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489830" y="7778025"/>
            <a:ext cx="3658314" cy="935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41"/>
              </a:lnSpc>
              <a:spcBef>
                <a:spcPct val="0"/>
              </a:spcBef>
            </a:pPr>
            <a:r>
              <a:rPr lang="en-US" sz="1882" spc="112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Gr</a:t>
            </a:r>
            <a:r>
              <a:rPr lang="en-US" sz="1882" spc="112" u="none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owing online service usage makes users vulnerable to sophisticated phishing.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163093" y="1493621"/>
            <a:ext cx="9685504" cy="8572886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4640" y="2904562"/>
            <a:ext cx="4892678" cy="48926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1222" t="0" r="-6995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371579" y="1332986"/>
            <a:ext cx="1463216" cy="1463216"/>
            <a:chOff x="0" y="0"/>
            <a:chExt cx="1950955" cy="195095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950955" cy="1950955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AD7D4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480977" y="569987"/>
              <a:ext cx="989001" cy="810981"/>
            </a:xfrm>
            <a:custGeom>
              <a:avLst/>
              <a:gdLst/>
              <a:ahLst/>
              <a:cxnLst/>
              <a:rect r="r" b="b" t="t" l="l"/>
              <a:pathLst>
                <a:path h="810981" w="989001">
                  <a:moveTo>
                    <a:pt x="0" y="0"/>
                  </a:moveTo>
                  <a:lnTo>
                    <a:pt x="989001" y="0"/>
                  </a:lnTo>
                  <a:lnTo>
                    <a:pt x="989001" y="810981"/>
                  </a:lnTo>
                  <a:lnTo>
                    <a:pt x="0" y="810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332867" y="1705152"/>
            <a:ext cx="1463216" cy="1463216"/>
            <a:chOff x="0" y="0"/>
            <a:chExt cx="1950955" cy="195095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950955" cy="1950955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AD7D4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506200" y="405714"/>
              <a:ext cx="938556" cy="1139527"/>
            </a:xfrm>
            <a:custGeom>
              <a:avLst/>
              <a:gdLst/>
              <a:ahLst/>
              <a:cxnLst/>
              <a:rect r="r" b="b" t="t" l="l"/>
              <a:pathLst>
                <a:path h="1139527" w="938556">
                  <a:moveTo>
                    <a:pt x="0" y="0"/>
                  </a:moveTo>
                  <a:lnTo>
                    <a:pt x="938556" y="0"/>
                  </a:lnTo>
                  <a:lnTo>
                    <a:pt x="938556" y="1139527"/>
                  </a:lnTo>
                  <a:lnTo>
                    <a:pt x="0" y="113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796084" y="4320893"/>
            <a:ext cx="1463216" cy="1463216"/>
            <a:chOff x="0" y="0"/>
            <a:chExt cx="1950955" cy="195095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950955" cy="1950955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AD7D4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316594" y="540614"/>
              <a:ext cx="1317768" cy="869727"/>
            </a:xfrm>
            <a:custGeom>
              <a:avLst/>
              <a:gdLst/>
              <a:ahLst/>
              <a:cxnLst/>
              <a:rect r="r" b="b" t="t" l="l"/>
              <a:pathLst>
                <a:path h="869727" w="1317768">
                  <a:moveTo>
                    <a:pt x="0" y="0"/>
                  </a:moveTo>
                  <a:lnTo>
                    <a:pt x="1317768" y="0"/>
                  </a:lnTo>
                  <a:lnTo>
                    <a:pt x="1317768" y="869727"/>
                  </a:lnTo>
                  <a:lnTo>
                    <a:pt x="0" y="869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835710" y="6932963"/>
            <a:ext cx="1463216" cy="1463216"/>
            <a:chOff x="0" y="0"/>
            <a:chExt cx="1950955" cy="195095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950955" cy="1950955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AD7D4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410511" y="417701"/>
              <a:ext cx="1129934" cy="1115553"/>
            </a:xfrm>
            <a:custGeom>
              <a:avLst/>
              <a:gdLst/>
              <a:ahLst/>
              <a:cxnLst/>
              <a:rect r="r" b="b" t="t" l="l"/>
              <a:pathLst>
                <a:path h="1115553" w="1129934">
                  <a:moveTo>
                    <a:pt x="0" y="0"/>
                  </a:moveTo>
                  <a:lnTo>
                    <a:pt x="1129934" y="0"/>
                  </a:lnTo>
                  <a:lnTo>
                    <a:pt x="1129934" y="1115553"/>
                  </a:lnTo>
                  <a:lnTo>
                    <a:pt x="0" y="1115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60267" y="774723"/>
            <a:ext cx="9793989" cy="2541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8"/>
              </a:lnSpc>
            </a:pPr>
            <a:r>
              <a:rPr lang="en-US" sz="8472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Proposed Solution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2873" y="3696608"/>
            <a:ext cx="8948778" cy="556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0040" indent="-275020" lvl="1">
              <a:lnSpc>
                <a:spcPts val="3439"/>
              </a:lnSpc>
              <a:buFont typeface="Arial"/>
              <a:buChar char="•"/>
            </a:pPr>
            <a:r>
              <a:rPr lang="en-US" sz="2547" spc="152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 Impl</a:t>
            </a:r>
            <a:r>
              <a:rPr lang="en-US" sz="2547" spc="152" u="none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ement a machine learning-based phishing email detector. </a:t>
            </a:r>
          </a:p>
          <a:p>
            <a:pPr algn="l" marL="0" indent="0" lvl="0">
              <a:lnSpc>
                <a:spcPts val="343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439"/>
              </a:lnSpc>
              <a:spcBef>
                <a:spcPct val="0"/>
              </a:spcBef>
            </a:pPr>
            <a:r>
              <a:rPr lang="en-US" sz="2547" spc="152" u="none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Approach: </a:t>
            </a:r>
          </a:p>
          <a:p>
            <a:pPr algn="l" marL="550040" indent="-275020" lvl="1">
              <a:lnSpc>
                <a:spcPts val="3439"/>
              </a:lnSpc>
              <a:buFont typeface="Arial"/>
              <a:buChar char="•"/>
            </a:pPr>
            <a:r>
              <a:rPr lang="en-US" sz="2547" spc="152" u="none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 Use natural language processing techniques to convert email text into numeric features.</a:t>
            </a:r>
          </a:p>
          <a:p>
            <a:pPr algn="l" marL="550040" indent="-275020" lvl="1">
              <a:lnSpc>
                <a:spcPts val="3439"/>
              </a:lnSpc>
              <a:buFont typeface="Arial"/>
              <a:buChar char="•"/>
            </a:pPr>
            <a:r>
              <a:rPr lang="en-US" sz="2547" spc="152" u="none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   Train a Random Forest classifier to discriminate phishing vs legitimate emails. </a:t>
            </a:r>
          </a:p>
          <a:p>
            <a:pPr algn="l" marL="0" indent="0" lvl="0">
              <a:lnSpc>
                <a:spcPts val="3439"/>
              </a:lnSpc>
              <a:spcBef>
                <a:spcPct val="0"/>
              </a:spcBef>
            </a:pPr>
            <a:r>
              <a:rPr lang="en-US" sz="2547" spc="152" u="none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 </a:t>
            </a:r>
          </a:p>
          <a:p>
            <a:pPr algn="l" marL="0" indent="0" lvl="0">
              <a:lnSpc>
                <a:spcPts val="3439"/>
              </a:lnSpc>
              <a:spcBef>
                <a:spcPct val="0"/>
              </a:spcBef>
            </a:pPr>
            <a:r>
              <a:rPr lang="en-US" sz="2547" spc="152" u="none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Benefits: </a:t>
            </a:r>
          </a:p>
          <a:p>
            <a:pPr algn="l" marL="550040" indent="-275020" lvl="1">
              <a:lnSpc>
                <a:spcPts val="3439"/>
              </a:lnSpc>
              <a:buFont typeface="Arial"/>
              <a:buChar char="•"/>
            </a:pPr>
            <a:r>
              <a:rPr lang="en-US" sz="2547" spc="152" u="none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 Automates email classification. </a:t>
            </a:r>
          </a:p>
          <a:p>
            <a:pPr algn="l" marL="550040" indent="-275020" lvl="1">
              <a:lnSpc>
                <a:spcPts val="3439"/>
              </a:lnSpc>
              <a:buFont typeface="Arial"/>
              <a:buChar char="•"/>
            </a:pPr>
            <a:r>
              <a:rPr lang="en-US" sz="2547" spc="152" u="none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Helps users and organizations prevent phishing attacks effectively. 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6285269" y="9457861"/>
            <a:ext cx="4845334" cy="582575"/>
            <a:chOff x="0" y="0"/>
            <a:chExt cx="1276137" cy="15343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76137" cy="153435"/>
            </a:xfrm>
            <a:custGeom>
              <a:avLst/>
              <a:gdLst/>
              <a:ahLst/>
              <a:cxnLst/>
              <a:rect r="r" b="b" t="t" l="l"/>
              <a:pathLst>
                <a:path h="153435" w="1276137">
                  <a:moveTo>
                    <a:pt x="76718" y="0"/>
                  </a:moveTo>
                  <a:lnTo>
                    <a:pt x="1199420" y="0"/>
                  </a:lnTo>
                  <a:cubicBezTo>
                    <a:pt x="1219767" y="0"/>
                    <a:pt x="1239280" y="8083"/>
                    <a:pt x="1253667" y="22470"/>
                  </a:cubicBezTo>
                  <a:cubicBezTo>
                    <a:pt x="1268055" y="36857"/>
                    <a:pt x="1276137" y="56371"/>
                    <a:pt x="1276137" y="76718"/>
                  </a:cubicBezTo>
                  <a:lnTo>
                    <a:pt x="1276137" y="76718"/>
                  </a:lnTo>
                  <a:cubicBezTo>
                    <a:pt x="1276137" y="97064"/>
                    <a:pt x="1268055" y="116578"/>
                    <a:pt x="1253667" y="130965"/>
                  </a:cubicBezTo>
                  <a:cubicBezTo>
                    <a:pt x="1239280" y="145353"/>
                    <a:pt x="1219767" y="153435"/>
                    <a:pt x="1199420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276137" cy="19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39121" y="2189060"/>
            <a:ext cx="3290345" cy="6580690"/>
            <a:chOff x="0" y="0"/>
            <a:chExt cx="317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116666" t="0" r="-11666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943791" y="2189060"/>
            <a:ext cx="3290345" cy="6580690"/>
            <a:chOff x="0" y="0"/>
            <a:chExt cx="317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136003" t="0" r="-642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97097" y="38526"/>
            <a:ext cx="8627699" cy="8964880"/>
            <a:chOff x="0" y="0"/>
            <a:chExt cx="11503599" cy="1195317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0132833" cy="3803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016"/>
                </a:lnSpc>
                <a:spcBef>
                  <a:spcPct val="0"/>
                </a:spcBef>
              </a:pPr>
              <a:r>
                <a:rPr lang="en-US" b="true" sz="9180">
                  <a:solidFill>
                    <a:srgbClr val="1C21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Preparation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683782"/>
              <a:ext cx="11503599" cy="7269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2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Combined dataset:</a:t>
              </a:r>
            </a:p>
            <a:p>
              <a:pPr algn="l" marL="0" indent="0" lvl="0">
                <a:lnSpc>
                  <a:spcPts val="3602"/>
                </a:lnSpc>
                <a:spcBef>
                  <a:spcPct val="0"/>
                </a:spcBef>
              </a:pPr>
            </a:p>
            <a:p>
              <a:pPr algn="l" marL="518539" indent="-259269" lvl="1">
                <a:lnSpc>
                  <a:spcPts val="360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1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phishing email samples (labeled as 1).</a:t>
              </a:r>
            </a:p>
            <a:p>
              <a:pPr algn="l" marL="518539" indent="-259269" lvl="1">
                <a:lnSpc>
                  <a:spcPts val="360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1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legitimate email samples (labeled as 0).</a:t>
              </a:r>
            </a:p>
            <a:p>
              <a:pPr algn="l" marL="0" indent="0" lvl="0">
                <a:lnSpc>
                  <a:spcPts val="3602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3602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Examples: </a:t>
              </a:r>
            </a:p>
            <a:p>
              <a:pPr algn="l" marL="0" indent="0" lvl="0">
                <a:lnSpc>
                  <a:spcPts val="3602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 Phishing: "Your account has been suspended. Click to verify."  </a:t>
              </a:r>
            </a:p>
            <a:p>
              <a:pPr algn="l" marL="0" indent="0" lvl="0">
                <a:lnSpc>
                  <a:spcPts val="3602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 Legitimate: "Security alert: Sign-in from new device detected."</a:t>
              </a:r>
            </a:p>
            <a:p>
              <a:pPr algn="l" marL="0" indent="0" lvl="0">
                <a:lnSpc>
                  <a:spcPts val="3602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 </a:t>
              </a:r>
            </a:p>
            <a:p>
              <a:pPr algn="l" marL="0" indent="0" lvl="0">
                <a:lnSpc>
                  <a:spcPts val="3602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Dataset format: </a:t>
              </a:r>
            </a:p>
            <a:p>
              <a:pPr algn="l" marL="0" indent="0" lvl="0">
                <a:lnSpc>
                  <a:spcPts val="3602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 - Stored in a Pandas DataFrame with two columns: 'text', 'label'.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73570" y="9502012"/>
            <a:ext cx="4845334" cy="582575"/>
            <a:chOff x="0" y="0"/>
            <a:chExt cx="1276137" cy="1534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6137" cy="153435"/>
            </a:xfrm>
            <a:custGeom>
              <a:avLst/>
              <a:gdLst/>
              <a:ahLst/>
              <a:cxnLst/>
              <a:rect r="r" b="b" t="t" l="l"/>
              <a:pathLst>
                <a:path h="153435" w="1276137">
                  <a:moveTo>
                    <a:pt x="76718" y="0"/>
                  </a:moveTo>
                  <a:lnTo>
                    <a:pt x="1199420" y="0"/>
                  </a:lnTo>
                  <a:cubicBezTo>
                    <a:pt x="1219767" y="0"/>
                    <a:pt x="1239280" y="8083"/>
                    <a:pt x="1253667" y="22470"/>
                  </a:cubicBezTo>
                  <a:cubicBezTo>
                    <a:pt x="1268055" y="36857"/>
                    <a:pt x="1276137" y="56371"/>
                    <a:pt x="1276137" y="76718"/>
                  </a:cubicBezTo>
                  <a:lnTo>
                    <a:pt x="1276137" y="76718"/>
                  </a:lnTo>
                  <a:cubicBezTo>
                    <a:pt x="1276137" y="97064"/>
                    <a:pt x="1268055" y="116578"/>
                    <a:pt x="1253667" y="130965"/>
                  </a:cubicBezTo>
                  <a:cubicBezTo>
                    <a:pt x="1239280" y="145353"/>
                    <a:pt x="1219767" y="153435"/>
                    <a:pt x="1199420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76137" cy="19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38078" y="4448905"/>
            <a:ext cx="4722745" cy="1389189"/>
            <a:chOff x="0" y="0"/>
            <a:chExt cx="6296994" cy="1852253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-10800000">
              <a:off x="0" y="0"/>
              <a:ext cx="1848345" cy="1848345"/>
              <a:chOff x="0" y="0"/>
              <a:chExt cx="2653030" cy="265303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653030" cy="2654300"/>
              </a:xfrm>
              <a:custGeom>
                <a:avLst/>
                <a:gdLst/>
                <a:ahLst/>
                <a:cxnLst/>
                <a:rect r="r" b="b" t="t" l="l"/>
                <a:pathLst>
                  <a:path h="2654300" w="265303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75A09D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-10800000">
              <a:off x="4448649" y="7814"/>
              <a:ext cx="1848345" cy="1840531"/>
            </a:xfrm>
            <a:prstGeom prst="rect">
              <a:avLst/>
            </a:prstGeom>
            <a:solidFill>
              <a:srgbClr val="75A09D"/>
            </a:solidFill>
          </p:spPr>
        </p: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-10800000">
              <a:off x="2224324" y="3907"/>
              <a:ext cx="1848345" cy="1848345"/>
              <a:chOff x="0" y="0"/>
              <a:chExt cx="1708150" cy="17081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75A09D"/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3512702" y="1419"/>
            <a:ext cx="13557206" cy="10121751"/>
            <a:chOff x="0" y="0"/>
            <a:chExt cx="18076275" cy="1349566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42875"/>
              <a:ext cx="18076275" cy="3634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783"/>
                </a:lnSpc>
              </a:pPr>
              <a:r>
                <a:rPr lang="en-US" b="true" sz="8294">
                  <a:solidFill>
                    <a:srgbClr val="1C21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Fe</a:t>
              </a:r>
              <a:r>
                <a:rPr lang="en-US" b="true" sz="8294">
                  <a:solidFill>
                    <a:srgbClr val="1C21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ature Extraction </a:t>
              </a:r>
            </a:p>
            <a:p>
              <a:pPr algn="l" marL="0" indent="0" lvl="0">
                <a:lnSpc>
                  <a:spcPts val="10783"/>
                </a:lnSpc>
              </a:pPr>
              <a:r>
                <a:rPr lang="en-US" b="true" sz="8294">
                  <a:solidFill>
                    <a:srgbClr val="1C21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TF-IDF Vectorization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891164"/>
              <a:ext cx="18076275" cy="8604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7247" indent="-293623" lvl="1">
                <a:lnSpc>
                  <a:spcPts val="4079"/>
                </a:lnSpc>
                <a:buFont typeface="Arial"/>
                <a:buChar char="•"/>
              </a:pPr>
              <a:r>
                <a:rPr lang="en-US" sz="2719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Text data needs to be converted to numeric representations.</a:t>
              </a:r>
            </a:p>
            <a:p>
              <a:pPr algn="l" marL="587247" indent="-293623" lvl="1">
                <a:lnSpc>
                  <a:spcPts val="4079"/>
                </a:lnSpc>
                <a:buFont typeface="Arial"/>
                <a:buChar char="•"/>
              </a:pPr>
              <a:r>
                <a:rPr lang="en-US" sz="2719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Limited to top 3000 most relevant words.</a:t>
              </a:r>
            </a:p>
            <a:p>
              <a:pPr algn="l" marL="587247" indent="-293623" lvl="1">
                <a:lnSpc>
                  <a:spcPts val="4079"/>
                </a:lnSpc>
                <a:buFont typeface="Arial"/>
                <a:buChar char="•"/>
              </a:pPr>
              <a:r>
                <a:rPr lang="en-US" sz="2719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 Using TF-IDF (Term Frequency-Inverse Document Frequency) vectorizer:</a:t>
              </a:r>
            </a:p>
            <a:p>
              <a:pPr algn="l" marL="587247" indent="-293623" lvl="1">
                <a:lnSpc>
                  <a:spcPts val="4079"/>
                </a:lnSpc>
                <a:buAutoNum type="arabicPeriod" startAt="1"/>
              </a:pPr>
              <a:r>
                <a:rPr lang="en-US" sz="2719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 It evaluates the importance of a word relative to the document and entire corpus. </a:t>
              </a:r>
            </a:p>
            <a:p>
              <a:pPr algn="l" marL="587247" indent="-293623" lvl="1">
                <a:lnSpc>
                  <a:spcPts val="4079"/>
                </a:lnSpc>
                <a:buAutoNum type="arabicPeriod" startAt="1"/>
              </a:pPr>
              <a:r>
                <a:rPr lang="en-US" sz="2719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Produces sparse matrix representation of email text features.</a:t>
              </a:r>
            </a:p>
            <a:p>
              <a:pPr algn="l" marL="587247" indent="-293623" lvl="1">
                <a:lnSpc>
                  <a:spcPts val="4079"/>
                </a:lnSpc>
                <a:buFont typeface="Arial"/>
                <a:buChar char="•"/>
              </a:pPr>
              <a:r>
                <a:rPr lang="en-US" sz="2719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Advantages:</a:t>
              </a:r>
            </a:p>
            <a:p>
              <a:pPr algn="l">
                <a:lnSpc>
                  <a:spcPts val="4079"/>
                </a:lnSpc>
              </a:pPr>
              <a:r>
                <a:rPr lang="en-US" sz="2719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            1. </a:t>
              </a:r>
              <a:r>
                <a:rPr lang="en-US" sz="2719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Captures meaningful words while down-weighing common words.</a:t>
              </a:r>
            </a:p>
            <a:p>
              <a:pPr algn="l">
                <a:lnSpc>
                  <a:spcPts val="4079"/>
                </a:lnSpc>
              </a:pPr>
              <a:r>
                <a:rPr lang="en-US" sz="2719">
                  <a:solidFill>
                    <a:srgbClr val="1C212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             2. Effective for textual classification tasks.</a:t>
              </a:r>
            </a:p>
            <a:p>
              <a:pPr algn="l">
                <a:lnSpc>
                  <a:spcPts val="3780"/>
                </a:lnSpc>
              </a:pPr>
            </a:p>
            <a:p>
              <a:pPr algn="l" marL="0" indent="0" lvl="0">
                <a:lnSpc>
                  <a:spcPts val="3780"/>
                </a:lnSpc>
              </a:pPr>
            </a:p>
            <a:p>
              <a:pPr algn="l" marL="0" indent="0" lvl="0">
                <a:lnSpc>
                  <a:spcPts val="3780"/>
                </a:lnSpc>
              </a:pPr>
            </a:p>
            <a:p>
              <a:pPr algn="l" marL="0" indent="0" lvl="0">
                <a:lnSpc>
                  <a:spcPts val="3780"/>
                </a:lnSpc>
              </a:pPr>
            </a:p>
            <a:p>
              <a:pPr algn="l" marL="0" indent="0" lvl="0">
                <a:lnSpc>
                  <a:spcPts val="3780"/>
                </a:lnSpc>
              </a:pPr>
            </a:p>
          </p:txBody>
        </p:sp>
        <p:sp>
          <p:nvSpPr>
            <p:cNvPr name="AutoShape 11" id="11"/>
            <p:cNvSpPr/>
            <p:nvPr/>
          </p:nvSpPr>
          <p:spPr>
            <a:xfrm rot="0">
              <a:off x="0" y="3982074"/>
              <a:ext cx="1324627" cy="223120"/>
            </a:xfrm>
            <a:prstGeom prst="rect">
              <a:avLst/>
            </a:prstGeom>
            <a:solidFill>
              <a:srgbClr val="75A0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285269" y="9457861"/>
            <a:ext cx="4845334" cy="582575"/>
            <a:chOff x="0" y="0"/>
            <a:chExt cx="1276137" cy="1534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76137" cy="153435"/>
            </a:xfrm>
            <a:custGeom>
              <a:avLst/>
              <a:gdLst/>
              <a:ahLst/>
              <a:cxnLst/>
              <a:rect r="r" b="b" t="t" l="l"/>
              <a:pathLst>
                <a:path h="153435" w="1276137">
                  <a:moveTo>
                    <a:pt x="76718" y="0"/>
                  </a:moveTo>
                  <a:lnTo>
                    <a:pt x="1199420" y="0"/>
                  </a:lnTo>
                  <a:cubicBezTo>
                    <a:pt x="1219767" y="0"/>
                    <a:pt x="1239280" y="8083"/>
                    <a:pt x="1253667" y="22470"/>
                  </a:cubicBezTo>
                  <a:cubicBezTo>
                    <a:pt x="1268055" y="36857"/>
                    <a:pt x="1276137" y="56371"/>
                    <a:pt x="1276137" y="76718"/>
                  </a:cubicBezTo>
                  <a:lnTo>
                    <a:pt x="1276137" y="76718"/>
                  </a:lnTo>
                  <a:cubicBezTo>
                    <a:pt x="1276137" y="97064"/>
                    <a:pt x="1268055" y="116578"/>
                    <a:pt x="1253667" y="130965"/>
                  </a:cubicBezTo>
                  <a:cubicBezTo>
                    <a:pt x="1239280" y="145353"/>
                    <a:pt x="1219767" y="153435"/>
                    <a:pt x="1199420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76137" cy="19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2185" y="914400"/>
            <a:ext cx="6469912" cy="382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67"/>
              </a:lnSpc>
              <a:spcBef>
                <a:spcPct val="0"/>
              </a:spcBef>
            </a:pPr>
            <a:r>
              <a:rPr lang="en-US" b="true" sz="622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Model Training –</a:t>
            </a:r>
          </a:p>
          <a:p>
            <a:pPr algn="l" marL="0" indent="0" lvl="0">
              <a:lnSpc>
                <a:spcPts val="7467"/>
              </a:lnSpc>
              <a:spcBef>
                <a:spcPct val="0"/>
              </a:spcBef>
            </a:pPr>
            <a:r>
              <a:rPr lang="en-US" b="true" sz="622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 Random Forest Classifier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98024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155542"/>
                  </a:lnTo>
                  <a:cubicBezTo>
                    <a:pt x="4274726" y="2162128"/>
                    <a:pt x="4269387" y="2167467"/>
                    <a:pt x="4262801" y="2167467"/>
                  </a:cubicBezTo>
                  <a:lnTo>
                    <a:pt x="11925" y="2167467"/>
                  </a:lnTo>
                  <a:cubicBezTo>
                    <a:pt x="5339" y="2167467"/>
                    <a:pt x="0" y="2162128"/>
                    <a:pt x="0" y="215554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AAD7D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067800" y="2371725"/>
            <a:ext cx="737299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067800" y="2333625"/>
            <a:ext cx="7372995" cy="6038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6"/>
              </a:lnSpc>
            </a:pPr>
            <a:r>
              <a:rPr lang="en-US" sz="2497" spc="149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Random Forest algorithm overview: </a:t>
            </a:r>
          </a:p>
          <a:p>
            <a:pPr algn="l" marL="0" indent="0" lvl="0">
              <a:lnSpc>
                <a:spcPts val="3746"/>
              </a:lnSpc>
            </a:pPr>
            <a:r>
              <a:rPr lang="en-US" sz="2497" spc="149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 - Ensemble of decision trees. </a:t>
            </a:r>
          </a:p>
          <a:p>
            <a:pPr algn="l" marL="0" indent="0" lvl="0">
              <a:lnSpc>
                <a:spcPts val="3746"/>
              </a:lnSpc>
            </a:pPr>
            <a:r>
              <a:rPr lang="en-US" sz="2497" spc="149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- Uses majority voting to classify inputs. </a:t>
            </a:r>
          </a:p>
          <a:p>
            <a:pPr algn="l" marL="0" indent="0" lvl="0">
              <a:lnSpc>
                <a:spcPts val="3746"/>
              </a:lnSpc>
            </a:pPr>
            <a:r>
              <a:rPr lang="en-US" sz="2497" spc="149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- Reduces overfitting compared to single decision tree</a:t>
            </a:r>
          </a:p>
          <a:p>
            <a:pPr algn="l" marL="0" indent="0" lvl="0">
              <a:lnSpc>
                <a:spcPts val="3746"/>
              </a:lnSpc>
            </a:pPr>
            <a:r>
              <a:rPr lang="en-US" sz="2497" spc="149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Model setup:</a:t>
            </a:r>
          </a:p>
          <a:p>
            <a:pPr algn="l" marL="0" indent="0" lvl="0">
              <a:lnSpc>
                <a:spcPts val="3746"/>
              </a:lnSpc>
            </a:pPr>
            <a:r>
              <a:rPr lang="en-US" sz="2497" spc="149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  - Number of trees (estimators): 100. </a:t>
            </a:r>
          </a:p>
          <a:p>
            <a:pPr algn="l" marL="0" indent="0" lvl="0">
              <a:lnSpc>
                <a:spcPts val="3746"/>
              </a:lnSpc>
            </a:pPr>
            <a:r>
              <a:rPr lang="en-US" sz="2497" spc="149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 - Random state set for reproducibility. </a:t>
            </a:r>
          </a:p>
          <a:p>
            <a:pPr algn="l" marL="0" indent="0" lvl="0">
              <a:lnSpc>
                <a:spcPts val="3746"/>
              </a:lnSpc>
            </a:pPr>
            <a:r>
              <a:rPr lang="en-US" sz="2497" spc="149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- Training: </a:t>
            </a:r>
          </a:p>
          <a:p>
            <a:pPr algn="l" marL="0" indent="0" lvl="0">
              <a:lnSpc>
                <a:spcPts val="3746"/>
              </a:lnSpc>
            </a:pPr>
            <a:r>
              <a:rPr lang="en-US" sz="2497" spc="149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- Fit model on vectorized email content and labels (phishing or legitimate).</a:t>
            </a:r>
          </a:p>
          <a:p>
            <a:pPr algn="l" marL="0" indent="0" lvl="0">
              <a:lnSpc>
                <a:spcPts val="3746"/>
              </a:lnSpc>
            </a:pPr>
          </a:p>
          <a:p>
            <a:pPr algn="l" marL="0" indent="0" lvl="0">
              <a:lnSpc>
                <a:spcPts val="3746"/>
              </a:lnSpc>
            </a:pPr>
            <a:r>
              <a:rPr lang="en-US" sz="2497" spc="149">
                <a:solidFill>
                  <a:srgbClr val="00000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240" y="5623464"/>
            <a:ext cx="4691911" cy="2908985"/>
          </a:xfrm>
          <a:custGeom>
            <a:avLst/>
            <a:gdLst/>
            <a:ahLst/>
            <a:cxnLst/>
            <a:rect r="r" b="b" t="t" l="l"/>
            <a:pathLst>
              <a:path h="2908985" w="4691911">
                <a:moveTo>
                  <a:pt x="0" y="0"/>
                </a:moveTo>
                <a:lnTo>
                  <a:pt x="4691910" y="0"/>
                </a:lnTo>
                <a:lnTo>
                  <a:pt x="4691910" y="2908985"/>
                </a:lnTo>
                <a:lnTo>
                  <a:pt x="0" y="2908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815076" y="9678614"/>
            <a:ext cx="2637805" cy="472198"/>
            <a:chOff x="0" y="0"/>
            <a:chExt cx="694731" cy="1243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4731" cy="124365"/>
            </a:xfrm>
            <a:custGeom>
              <a:avLst/>
              <a:gdLst/>
              <a:ahLst/>
              <a:cxnLst/>
              <a:rect r="r" b="b" t="t" l="l"/>
              <a:pathLst>
                <a:path h="124365" w="694731">
                  <a:moveTo>
                    <a:pt x="62182" y="0"/>
                  </a:moveTo>
                  <a:lnTo>
                    <a:pt x="632548" y="0"/>
                  </a:lnTo>
                  <a:cubicBezTo>
                    <a:pt x="666890" y="0"/>
                    <a:pt x="694731" y="27840"/>
                    <a:pt x="694731" y="62182"/>
                  </a:cubicBezTo>
                  <a:lnTo>
                    <a:pt x="694731" y="62182"/>
                  </a:lnTo>
                  <a:cubicBezTo>
                    <a:pt x="694731" y="96525"/>
                    <a:pt x="666890" y="124365"/>
                    <a:pt x="632548" y="124365"/>
                  </a:cubicBezTo>
                  <a:lnTo>
                    <a:pt x="62182" y="124365"/>
                  </a:lnTo>
                  <a:cubicBezTo>
                    <a:pt x="27840" y="124365"/>
                    <a:pt x="0" y="96525"/>
                    <a:pt x="0" y="62182"/>
                  </a:cubicBezTo>
                  <a:lnTo>
                    <a:pt x="0" y="62182"/>
                  </a:lnTo>
                  <a:cubicBezTo>
                    <a:pt x="0" y="27840"/>
                    <a:pt x="27840" y="0"/>
                    <a:pt x="62182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94731" cy="162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DAGm-Y6pIRI</dc:identifier>
  <dcterms:modified xsi:type="dcterms:W3CDTF">2011-08-01T06:04:30Z</dcterms:modified>
  <cp:revision>1</cp:revision>
  <dc:title> presentation</dc:title>
</cp:coreProperties>
</file>